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p:regular r:id="rId30"/>
      <p:bold r:id="rId31"/>
      <p:italic r:id="rId32"/>
      <p:boldItalic r:id="rId33"/>
    </p:embeddedFont>
    <p:embeddedFont>
      <p:font typeface="Montserrat Black"/>
      <p:bold r:id="rId34"/>
      <p:boldItalic r:id="rId35"/>
    </p:embeddedFont>
    <p:embeddedFont>
      <p:font typeface="Fira Sans Extra Condensed Medium"/>
      <p:regular r:id="rId36"/>
      <p:bold r:id="rId37"/>
      <p:italic r:id="rId38"/>
      <p:boldItalic r:id="rId39"/>
    </p:embeddedFont>
    <p:embeddedFont>
      <p:font typeface="EB Garamond"/>
      <p:regular r:id="rId40"/>
      <p:bold r:id="rId41"/>
      <p:italic r:id="rId42"/>
      <p:boldItalic r:id="rId43"/>
    </p:embeddedFont>
    <p:embeddedFont>
      <p:font typeface="Montserrat Light"/>
      <p:regular r:id="rId44"/>
      <p:bold r:id="rId45"/>
      <p:italic r:id="rId46"/>
      <p:boldItalic r:id="rId47"/>
    </p:embeddedFont>
    <p:embeddedFont>
      <p:font typeface="Squada One"/>
      <p:regular r:id="rId48"/>
    </p:embeddedFont>
    <p:embeddedFont>
      <p:font typeface="Montserrat ExtraBold"/>
      <p:bold r:id="rId49"/>
      <p:boldItalic r:id="rId50"/>
    </p:embeddedFont>
    <p:embeddedFont>
      <p:font typeface="Oswald"/>
      <p:regular r:id="rId51"/>
      <p:bold r:id="rId52"/>
    </p:embeddedFont>
    <p:embeddedFont>
      <p:font typeface="Barlow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regular.fntdata"/><Relationship Id="rId42" Type="http://schemas.openxmlformats.org/officeDocument/2006/relationships/font" Target="fonts/EBGaramond-italic.fntdata"/><Relationship Id="rId41" Type="http://schemas.openxmlformats.org/officeDocument/2006/relationships/font" Target="fonts/EBGaramond-bold.fntdata"/><Relationship Id="rId44" Type="http://schemas.openxmlformats.org/officeDocument/2006/relationships/font" Target="fonts/MontserratLight-regular.fntdata"/><Relationship Id="rId43" Type="http://schemas.openxmlformats.org/officeDocument/2006/relationships/font" Target="fonts/EBGaramond-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quadaOne-regular.fntdata"/><Relationship Id="rId47" Type="http://schemas.openxmlformats.org/officeDocument/2006/relationships/font" Target="fonts/MontserratLight-boldItalic.fntdata"/><Relationship Id="rId49" Type="http://schemas.openxmlformats.org/officeDocument/2006/relationships/font" Target="fonts/Montserrat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MontserratBlack-boldItalic.fntdata"/><Relationship Id="rId34" Type="http://schemas.openxmlformats.org/officeDocument/2006/relationships/font" Target="fonts/MontserratBlack-bold.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regular.fntdata"/><Relationship Id="rId50" Type="http://schemas.openxmlformats.org/officeDocument/2006/relationships/font" Target="fonts/MontserratExtraBold-boldItalic.fntdata"/><Relationship Id="rId53" Type="http://schemas.openxmlformats.org/officeDocument/2006/relationships/font" Target="fonts/BarlowLight-regular.fntdata"/><Relationship Id="rId52" Type="http://schemas.openxmlformats.org/officeDocument/2006/relationships/font" Target="fonts/Oswald-bold.fntdata"/><Relationship Id="rId11" Type="http://schemas.openxmlformats.org/officeDocument/2006/relationships/slide" Target="slides/slide4.xml"/><Relationship Id="rId55" Type="http://schemas.openxmlformats.org/officeDocument/2006/relationships/font" Target="fonts/BarlowLight-italic.fntdata"/><Relationship Id="rId10" Type="http://schemas.openxmlformats.org/officeDocument/2006/relationships/slide" Target="slides/slide3.xml"/><Relationship Id="rId54" Type="http://schemas.openxmlformats.org/officeDocument/2006/relationships/font" Target="fonts/BarlowLight-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BarlowLigh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7ef85c11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7ef85c11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94f64eb7a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94f64eb7a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Hmda data was narrowed down to specific area, into msa md codes &amp; state codes to narrow down to south bend, mishawaka data in the hmda data (Metropolitan Statistical Area/Metropolitan Division)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Narrowed to specific columns we found relevant, mainly used applicant race, applicant gender, median income, loan approval and loan denial reason</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94f64eb7a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194f64eb7a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read the findings here and then make connections/elaborate in each slide I think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94f64eb7a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94f64eb7a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normalized for population entries to give a better and more accurate representation of denials and loan approvals per race in south bend per year</a:t>
            </a:r>
            <a:endParaRPr/>
          </a:p>
          <a:p>
            <a:pPr indent="0" lvl="0" marL="0" rtl="0" algn="l">
              <a:spcBef>
                <a:spcPts val="0"/>
              </a:spcBef>
              <a:spcAft>
                <a:spcPts val="0"/>
              </a:spcAft>
              <a:buNone/>
            </a:pPr>
            <a:r>
              <a:rPr lang="en"/>
              <a:t>With information gathered by the committee as well as personal </a:t>
            </a:r>
            <a:r>
              <a:rPr lang="en"/>
              <a:t>testimonies</a:t>
            </a:r>
            <a:r>
              <a:rPr lang="en"/>
              <a:t>, this data shows white applicants have a </a:t>
            </a:r>
            <a:r>
              <a:rPr lang="en"/>
              <a:t>disproportionately</a:t>
            </a:r>
            <a:r>
              <a:rPr lang="en"/>
              <a:t> higher average of getting a loan originated even with population adjusted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can help support the idea that Black or African American applicants are more likely to have their application denied by a financial institution. With the proportion so similar in this this area in comparison to the white applicants </a:t>
            </a:r>
            <a:endParaRPr sz="1050">
              <a:solidFill>
                <a:srgbClr val="0B57D0"/>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perfect tho, it is normalized and adjusted by total entries per race, this doesn’t account for those who do not have their race as part of their application as well as co applicators</a:t>
            </a:r>
            <a:endParaRPr/>
          </a:p>
          <a:p>
            <a:pPr indent="0" lvl="0" marL="0" rtl="0" algn="l">
              <a:spcBef>
                <a:spcPts val="0"/>
              </a:spcBef>
              <a:spcAft>
                <a:spcPts val="0"/>
              </a:spcAft>
              <a:buNone/>
            </a:pPr>
            <a:r>
              <a:rPr lang="en"/>
              <a:t>It is also averaged for the 10 year period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1f0652f6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1f0652f6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normalized for population entries to give a better and more accurate representation of denials and loan approvals per race in south bend per year</a:t>
            </a:r>
            <a:endParaRPr/>
          </a:p>
          <a:p>
            <a:pPr indent="0" lvl="0" marL="0" rtl="0" algn="l">
              <a:spcBef>
                <a:spcPts val="0"/>
              </a:spcBef>
              <a:spcAft>
                <a:spcPts val="0"/>
              </a:spcAft>
              <a:buNone/>
            </a:pPr>
            <a:r>
              <a:rPr lang="en"/>
              <a:t>With information gathered by the committee as well as personal testimonies, this data shows white applicants have a disproportionately higher average of getting a loan originated even with population adjusted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can help support the idea that Black or African American applicants are more likely to have their application denied by a financial institution. With the proportion so similar in this this area in comparison to the white applicants </a:t>
            </a:r>
            <a:endParaRPr sz="1050">
              <a:solidFill>
                <a:srgbClr val="0B57D0"/>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perfect tho, it is normalized and adjusted by total entries per race, this doesn’t account for those who do not have their race as part of their application as well as co applicators</a:t>
            </a:r>
            <a:endParaRPr/>
          </a:p>
          <a:p>
            <a:pPr indent="0" lvl="0" marL="0" rtl="0" algn="l">
              <a:spcBef>
                <a:spcPts val="0"/>
              </a:spcBef>
              <a:spcAft>
                <a:spcPts val="0"/>
              </a:spcAft>
              <a:buNone/>
            </a:pPr>
            <a:r>
              <a:rPr lang="en"/>
              <a:t>It is also averaged for the 10 year period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f0763ea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1f0763ea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normalized for population entries to give a better and more accurate representation of denials and loan approvals per race in south bend per year</a:t>
            </a:r>
            <a:endParaRPr/>
          </a:p>
          <a:p>
            <a:pPr indent="0" lvl="0" marL="0" rtl="0" algn="l">
              <a:spcBef>
                <a:spcPts val="0"/>
              </a:spcBef>
              <a:spcAft>
                <a:spcPts val="0"/>
              </a:spcAft>
              <a:buNone/>
            </a:pPr>
            <a:r>
              <a:rPr lang="en"/>
              <a:t>With information gathered by the committee as well as personal testimonies, this data shows white applicants have a disproportionately higher average of getting a loan originated even with population adjusted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can help support the idea that Black or African American applicants are more likely to have their application denied by a financial institution. With the proportion so similar in this this area in comparison to the white applicants </a:t>
            </a:r>
            <a:endParaRPr sz="1050">
              <a:solidFill>
                <a:srgbClr val="0B57D0"/>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perfect tho, it is normalized and adjusted by total entries per race, this doesn’t account for those who do not have their race as part of their application as well as co applicators</a:t>
            </a:r>
            <a:endParaRPr/>
          </a:p>
          <a:p>
            <a:pPr indent="0" lvl="0" marL="0" rtl="0" algn="l">
              <a:spcBef>
                <a:spcPts val="0"/>
              </a:spcBef>
              <a:spcAft>
                <a:spcPts val="0"/>
              </a:spcAft>
              <a:buNone/>
            </a:pPr>
            <a:r>
              <a:rPr lang="en"/>
              <a:t>It is also averaged for the 10 year period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94f64eb7a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194f64eb7a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which shows the tract to msamd income by year which is averaged. So, this shows that consistently, it is lower for African Americans.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Finding 2: this tends to create limitations in housing choices. That is, they are less likely to be able to afford similar housing as compared to Whites. This also has implications and suggests why more African Americans or Blacks were forced to live in the LaSalle area???????????????????? (please help reword this- I do not think I have the facts straight with the LaSalle area)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194f64eb7a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194f64eb7a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interactive graphics to allow users to see how action taken affects the percentage of applicant sex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194f64eb7a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194f64eb7a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eeb2159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1eeb2159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eeb2159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1eeb2159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7ef85c11b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7ef85c11b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194f64eb7a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194f64eb7a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94f64eb7a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194f64eb7a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194f64eb7a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194f64eb7a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94f64eb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94f64eb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94f64eb7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94f64eb7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bcfceee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bcfceee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chemeClr val="dk1"/>
                </a:solidFill>
                <a:latin typeface="EB Garamond"/>
                <a:ea typeface="EB Garamond"/>
                <a:cs typeface="EB Garamond"/>
                <a:sym typeface="EB Garamond"/>
              </a:rPr>
              <a:t>Urban </a:t>
            </a:r>
            <a:r>
              <a:rPr lang="en" sz="1400">
                <a:solidFill>
                  <a:schemeClr val="dk1"/>
                </a:solidFill>
                <a:latin typeface="EB Garamond"/>
                <a:ea typeface="EB Garamond"/>
                <a:cs typeface="EB Garamond"/>
                <a:sym typeface="EB Garamond"/>
              </a:rPr>
              <a:t>institute: Ex: 2012, banks were not financing properties under $100,000, however, black people were trying to buy these houses, but could not due to lack of returns from smaller properties</a:t>
            </a:r>
            <a:endParaRPr sz="1400">
              <a:solidFill>
                <a:schemeClr val="dk1"/>
              </a:solidFill>
              <a:latin typeface="EB Garamond"/>
              <a:ea typeface="EB Garamond"/>
              <a:cs typeface="EB Garamond"/>
              <a:sym typeface="EB Garamond"/>
            </a:endParaRPr>
          </a:p>
          <a:p>
            <a:pPr indent="0" lvl="0" marL="0" rtl="0" algn="l">
              <a:lnSpc>
                <a:spcPct val="115000"/>
              </a:lnSpc>
              <a:spcBef>
                <a:spcPts val="1200"/>
              </a:spcBef>
              <a:spcAft>
                <a:spcPts val="1200"/>
              </a:spcAft>
              <a:buNone/>
            </a:pPr>
            <a:r>
              <a:rPr lang="en" sz="1400">
                <a:solidFill>
                  <a:schemeClr val="dk1"/>
                </a:solidFill>
                <a:latin typeface="EB Garamond"/>
                <a:ea typeface="EB Garamond"/>
                <a:cs typeface="EB Garamond"/>
                <a:sym typeface="EB Garamond"/>
              </a:rPr>
              <a:t>Other claim about credit score: </a:t>
            </a:r>
            <a:r>
              <a:rPr lang="en" sz="1300">
                <a:solidFill>
                  <a:schemeClr val="dk1"/>
                </a:solidFill>
                <a:latin typeface="EB Garamond"/>
                <a:ea typeface="EB Garamond"/>
                <a:cs typeface="EB Garamond"/>
                <a:sym typeface="EB Garamond"/>
              </a:rPr>
              <a:t>Emily’s Mom used to work as a VP for Discover…</a:t>
            </a:r>
            <a:endParaRPr sz="1400">
              <a:solidFill>
                <a:schemeClr val="dk1"/>
              </a:solidFill>
              <a:latin typeface="EB Garamond"/>
              <a:ea typeface="EB Garamond"/>
              <a:cs typeface="EB Garamond"/>
              <a:sym typeface="EB Garamon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bcfceee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1bcfceee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minority groups have been </a:t>
            </a:r>
            <a:r>
              <a:rPr lang="en"/>
              <a:t>disproportionately</a:t>
            </a:r>
            <a:r>
              <a:rPr lang="en"/>
              <a:t> </a:t>
            </a:r>
            <a:r>
              <a:rPr lang="en"/>
              <a:t>denied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b77e24e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1b77e24e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about what red lining is</a:t>
            </a:r>
            <a:endParaRPr/>
          </a:p>
          <a:p>
            <a:pPr indent="0" lvl="0" marL="0" rtl="0" algn="l">
              <a:spcBef>
                <a:spcPts val="0"/>
              </a:spcBef>
              <a:spcAft>
                <a:spcPts val="0"/>
              </a:spcAft>
              <a:buNone/>
            </a:pPr>
            <a:r>
              <a:rPr lang="en"/>
              <a:t>Map -&gt; description of how the city is </a:t>
            </a:r>
            <a:r>
              <a:rPr lang="en"/>
              <a:t>involved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 property ownership rates are just one of redlining's lasting effects on urban communities and communities of color.</a:t>
            </a:r>
            <a:endParaRPr/>
          </a:p>
          <a:p>
            <a:pPr indent="0" lvl="0" marL="0" rtl="0" algn="l">
              <a:spcBef>
                <a:spcPts val="0"/>
              </a:spcBef>
              <a:spcAft>
                <a:spcPts val="0"/>
              </a:spcAft>
              <a:buNone/>
            </a:pPr>
            <a:r>
              <a:rPr lang="en"/>
              <a:t>This data and map helps give good context to what we found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94f64eb7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194f64eb7a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redlining- this comes from the article called South Bend history of racial redlining. South Bend Tribune also discussed redlining and the implications that follow it: “redlining was a form of lending discrimination in which banks denied mortgages to people of color and ethnic minorities, preventing them from buying homes in certain neighborhoods. This forced families of color into neighborhoods often classified as "hazardous," neighborhoods where little-to-no investment was made in business, infrastructure or opportunity.”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b29ae26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b29ae26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population numbers give a background to numbers regarding people applying for loans</a:t>
            </a:r>
            <a:endParaRPr/>
          </a:p>
          <a:p>
            <a:pPr indent="0" lvl="0" marL="0" rtl="0" algn="l">
              <a:spcBef>
                <a:spcPts val="0"/>
              </a:spcBef>
              <a:spcAft>
                <a:spcPts val="0"/>
              </a:spcAft>
              <a:buNone/>
            </a:pPr>
            <a:r>
              <a:rPr lang="en"/>
              <a:t>We used this information to give context to many of our findings &amp; tweak our graphs and code to allow for better data visualizations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tell it is a small population of sb residents that are applying to </a:t>
            </a:r>
            <a:r>
              <a:rPr lang="en"/>
              <a:t>loans</a:t>
            </a:r>
            <a:r>
              <a:rPr lang="en"/>
              <a:t> and it is disproportionately white applicants in comparison to black and african american applicants. This is why it was important to account for this within our graphs, as we then went and normalized the graphs to be adjusted by entries related to these two specific races as without doing so, the accuracy would be greatly skewed and incorrect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66" name="Shape 66"/>
        <p:cNvGrpSpPr/>
        <p:nvPr/>
      </p:nvGrpSpPr>
      <p:grpSpPr>
        <a:xfrm>
          <a:off x="0" y="0"/>
          <a:ext cx="0" cy="0"/>
          <a:chOff x="0" y="0"/>
          <a:chExt cx="0" cy="0"/>
        </a:xfrm>
      </p:grpSpPr>
      <p:sp>
        <p:nvSpPr>
          <p:cNvPr id="67" name="Google Shape;67;p14"/>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0" name="Google Shape;70;p1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1" name="Google Shape;71;p14"/>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2" name="Google Shape;72;p14"/>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3" name="Google Shape;73;p14"/>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6" name="Google Shape;76;p15"/>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15"/>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5"/>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9" name="Google Shape;79;p15"/>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15"/>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5"/>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82" name="Google Shape;82;p15"/>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15"/>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5"/>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85" name="Google Shape;85;p15"/>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 name="Google Shape;87;p15"/>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5"/>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89" name="Google Shape;89;p15"/>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90" name="Google Shape;90;p15"/>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15"/>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5"/>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93" name="Google Shape;93;p15"/>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5"/>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97" name="Shape 97"/>
        <p:cNvGrpSpPr/>
        <p:nvPr/>
      </p:nvGrpSpPr>
      <p:grpSpPr>
        <a:xfrm>
          <a:off x="0" y="0"/>
          <a:ext cx="0" cy="0"/>
          <a:chOff x="0" y="0"/>
          <a:chExt cx="0" cy="0"/>
        </a:xfrm>
      </p:grpSpPr>
      <p:sp>
        <p:nvSpPr>
          <p:cNvPr id="98" name="Google Shape;98;p16"/>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00" name="Google Shape;100;p16"/>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01" name="Shape 101"/>
        <p:cNvGrpSpPr/>
        <p:nvPr/>
      </p:nvGrpSpPr>
      <p:grpSpPr>
        <a:xfrm>
          <a:off x="0" y="0"/>
          <a:ext cx="0" cy="0"/>
          <a:chOff x="0" y="0"/>
          <a:chExt cx="0" cy="0"/>
        </a:xfrm>
      </p:grpSpPr>
      <p:sp>
        <p:nvSpPr>
          <p:cNvPr id="102" name="Google Shape;102;p17"/>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4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04" name="Google Shape;104;p17"/>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105" name="Shape 105"/>
        <p:cNvGrpSpPr/>
        <p:nvPr/>
      </p:nvGrpSpPr>
      <p:grpSpPr>
        <a:xfrm>
          <a:off x="0" y="0"/>
          <a:ext cx="0" cy="0"/>
          <a:chOff x="0" y="0"/>
          <a:chExt cx="0" cy="0"/>
        </a:xfrm>
      </p:grpSpPr>
      <p:sp>
        <p:nvSpPr>
          <p:cNvPr id="106" name="Google Shape;106;p18"/>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07" name="Google Shape;107;p18"/>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08" name="Google Shape;108;p1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10" name="Google Shape;110;p1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13" name="Google Shape;113;p18"/>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14" name="Google Shape;114;p18"/>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15" name="Google Shape;115;p18"/>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16" name="Shape 116"/>
        <p:cNvGrpSpPr/>
        <p:nvPr/>
      </p:nvGrpSpPr>
      <p:grpSpPr>
        <a:xfrm>
          <a:off x="0" y="0"/>
          <a:ext cx="0" cy="0"/>
          <a:chOff x="0" y="0"/>
          <a:chExt cx="0" cy="0"/>
        </a:xfrm>
      </p:grpSpPr>
      <p:sp>
        <p:nvSpPr>
          <p:cNvPr id="117" name="Google Shape;117;p1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19" name="Google Shape;119;p1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121" name="Shape 121"/>
        <p:cNvGrpSpPr/>
        <p:nvPr/>
      </p:nvGrpSpPr>
      <p:grpSpPr>
        <a:xfrm>
          <a:off x="0" y="0"/>
          <a:ext cx="0" cy="0"/>
          <a:chOff x="0" y="0"/>
          <a:chExt cx="0" cy="0"/>
        </a:xfrm>
      </p:grpSpPr>
      <p:sp>
        <p:nvSpPr>
          <p:cNvPr id="122" name="Google Shape;122;p20"/>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25" name="Google Shape;125;p20"/>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127" name="Shape 127"/>
        <p:cNvGrpSpPr/>
        <p:nvPr/>
      </p:nvGrpSpPr>
      <p:grpSpPr>
        <a:xfrm>
          <a:off x="0" y="0"/>
          <a:ext cx="0" cy="0"/>
          <a:chOff x="0" y="0"/>
          <a:chExt cx="0" cy="0"/>
        </a:xfrm>
      </p:grpSpPr>
      <p:sp>
        <p:nvSpPr>
          <p:cNvPr id="128" name="Google Shape;128;p21"/>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31" name="Google Shape;131;p21"/>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133" name="Shape 133"/>
        <p:cNvGrpSpPr/>
        <p:nvPr/>
      </p:nvGrpSpPr>
      <p:grpSpPr>
        <a:xfrm>
          <a:off x="0" y="0"/>
          <a:ext cx="0" cy="0"/>
          <a:chOff x="0" y="0"/>
          <a:chExt cx="0" cy="0"/>
        </a:xfrm>
      </p:grpSpPr>
      <p:sp>
        <p:nvSpPr>
          <p:cNvPr id="134" name="Google Shape;134;p22"/>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CB64"/>
              </a:buClr>
              <a:buSzPts val="4800"/>
              <a:buNone/>
              <a:defRPr sz="4800">
                <a:solidFill>
                  <a:srgbClr val="FFCB64"/>
                </a:solidFill>
              </a:defRPr>
            </a:lvl1pPr>
            <a:lvl2pPr lvl="1" algn="ctr">
              <a:spcBef>
                <a:spcPts val="0"/>
              </a:spcBef>
              <a:spcAft>
                <a:spcPts val="0"/>
              </a:spcAft>
              <a:buClr>
                <a:srgbClr val="000000"/>
              </a:buClr>
              <a:buSzPts val="4800"/>
              <a:buNone/>
              <a:defRPr sz="4800">
                <a:solidFill>
                  <a:srgbClr val="000000"/>
                </a:solidFill>
              </a:defRPr>
            </a:lvl2pPr>
            <a:lvl3pPr lvl="2" algn="ctr">
              <a:spcBef>
                <a:spcPts val="0"/>
              </a:spcBef>
              <a:spcAft>
                <a:spcPts val="0"/>
              </a:spcAft>
              <a:buClr>
                <a:srgbClr val="000000"/>
              </a:buClr>
              <a:buSzPts val="4800"/>
              <a:buNone/>
              <a:defRPr sz="4800">
                <a:solidFill>
                  <a:srgbClr val="000000"/>
                </a:solidFill>
              </a:defRPr>
            </a:lvl3pPr>
            <a:lvl4pPr lvl="3" algn="ctr">
              <a:spcBef>
                <a:spcPts val="0"/>
              </a:spcBef>
              <a:spcAft>
                <a:spcPts val="0"/>
              </a:spcAft>
              <a:buClr>
                <a:srgbClr val="000000"/>
              </a:buClr>
              <a:buSzPts val="4800"/>
              <a:buNone/>
              <a:defRPr sz="4800">
                <a:solidFill>
                  <a:srgbClr val="000000"/>
                </a:solidFill>
              </a:defRPr>
            </a:lvl4pPr>
            <a:lvl5pPr lvl="4" algn="ctr">
              <a:spcBef>
                <a:spcPts val="0"/>
              </a:spcBef>
              <a:spcAft>
                <a:spcPts val="0"/>
              </a:spcAft>
              <a:buClr>
                <a:srgbClr val="000000"/>
              </a:buClr>
              <a:buSzPts val="4800"/>
              <a:buNone/>
              <a:defRPr sz="4800">
                <a:solidFill>
                  <a:srgbClr val="000000"/>
                </a:solidFill>
              </a:defRPr>
            </a:lvl5pPr>
            <a:lvl6pPr lvl="5" algn="ctr">
              <a:spcBef>
                <a:spcPts val="0"/>
              </a:spcBef>
              <a:spcAft>
                <a:spcPts val="0"/>
              </a:spcAft>
              <a:buClr>
                <a:srgbClr val="000000"/>
              </a:buClr>
              <a:buSzPts val="4800"/>
              <a:buNone/>
              <a:defRPr sz="4800">
                <a:solidFill>
                  <a:srgbClr val="000000"/>
                </a:solidFill>
              </a:defRPr>
            </a:lvl6pPr>
            <a:lvl7pPr lvl="6" algn="ctr">
              <a:spcBef>
                <a:spcPts val="0"/>
              </a:spcBef>
              <a:spcAft>
                <a:spcPts val="0"/>
              </a:spcAft>
              <a:buClr>
                <a:srgbClr val="000000"/>
              </a:buClr>
              <a:buSzPts val="4800"/>
              <a:buNone/>
              <a:defRPr sz="4800">
                <a:solidFill>
                  <a:srgbClr val="000000"/>
                </a:solidFill>
              </a:defRPr>
            </a:lvl7pPr>
            <a:lvl8pPr lvl="7" algn="ctr">
              <a:spcBef>
                <a:spcPts val="0"/>
              </a:spcBef>
              <a:spcAft>
                <a:spcPts val="0"/>
              </a:spcAft>
              <a:buClr>
                <a:srgbClr val="000000"/>
              </a:buClr>
              <a:buSzPts val="4800"/>
              <a:buNone/>
              <a:defRPr sz="4800">
                <a:solidFill>
                  <a:srgbClr val="000000"/>
                </a:solidFill>
              </a:defRPr>
            </a:lvl8pPr>
            <a:lvl9pPr lvl="8" algn="ctr">
              <a:spcBef>
                <a:spcPts val="0"/>
              </a:spcBef>
              <a:spcAft>
                <a:spcPts val="0"/>
              </a:spcAft>
              <a:buClr>
                <a:srgbClr val="000000"/>
              </a:buClr>
              <a:buSzPts val="4800"/>
              <a:buNone/>
              <a:defRPr sz="4800">
                <a:solidFill>
                  <a:srgbClr val="000000"/>
                </a:solidFill>
              </a:defRPr>
            </a:lvl9pPr>
          </a:lstStyle>
          <a:p/>
        </p:txBody>
      </p:sp>
      <p:sp>
        <p:nvSpPr>
          <p:cNvPr id="136" name="Google Shape;136;p22"/>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Clr>
                <a:srgbClr val="000000"/>
              </a:buClr>
              <a:buSzPts val="1200"/>
              <a:buNone/>
              <a:defRPr>
                <a:solidFill>
                  <a:srgbClr val="000000"/>
                </a:solidFill>
              </a:defRPr>
            </a:lvl2pPr>
            <a:lvl3pPr lvl="2" algn="r">
              <a:lnSpc>
                <a:spcPct val="100000"/>
              </a:lnSpc>
              <a:spcBef>
                <a:spcPts val="0"/>
              </a:spcBef>
              <a:spcAft>
                <a:spcPts val="0"/>
              </a:spcAft>
              <a:buClr>
                <a:srgbClr val="000000"/>
              </a:buClr>
              <a:buSzPts val="1200"/>
              <a:buNone/>
              <a:defRPr>
                <a:solidFill>
                  <a:srgbClr val="000000"/>
                </a:solidFill>
              </a:defRPr>
            </a:lvl3pPr>
            <a:lvl4pPr lvl="3" algn="r">
              <a:lnSpc>
                <a:spcPct val="100000"/>
              </a:lnSpc>
              <a:spcBef>
                <a:spcPts val="0"/>
              </a:spcBef>
              <a:spcAft>
                <a:spcPts val="0"/>
              </a:spcAft>
              <a:buClr>
                <a:srgbClr val="000000"/>
              </a:buClr>
              <a:buSzPts val="1200"/>
              <a:buNone/>
              <a:defRPr>
                <a:solidFill>
                  <a:srgbClr val="000000"/>
                </a:solidFill>
              </a:defRPr>
            </a:lvl4pPr>
            <a:lvl5pPr lvl="4" algn="r">
              <a:lnSpc>
                <a:spcPct val="100000"/>
              </a:lnSpc>
              <a:spcBef>
                <a:spcPts val="0"/>
              </a:spcBef>
              <a:spcAft>
                <a:spcPts val="0"/>
              </a:spcAft>
              <a:buClr>
                <a:srgbClr val="000000"/>
              </a:buClr>
              <a:buSzPts val="1200"/>
              <a:buNone/>
              <a:defRPr>
                <a:solidFill>
                  <a:srgbClr val="000000"/>
                </a:solidFill>
              </a:defRPr>
            </a:lvl5pPr>
            <a:lvl6pPr lvl="5" algn="r">
              <a:lnSpc>
                <a:spcPct val="100000"/>
              </a:lnSpc>
              <a:spcBef>
                <a:spcPts val="0"/>
              </a:spcBef>
              <a:spcAft>
                <a:spcPts val="0"/>
              </a:spcAft>
              <a:buClr>
                <a:srgbClr val="000000"/>
              </a:buClr>
              <a:buSzPts val="1200"/>
              <a:buNone/>
              <a:defRPr>
                <a:solidFill>
                  <a:srgbClr val="000000"/>
                </a:solidFill>
              </a:defRPr>
            </a:lvl6pPr>
            <a:lvl7pPr lvl="6" algn="r">
              <a:lnSpc>
                <a:spcPct val="100000"/>
              </a:lnSpc>
              <a:spcBef>
                <a:spcPts val="0"/>
              </a:spcBef>
              <a:spcAft>
                <a:spcPts val="0"/>
              </a:spcAft>
              <a:buClr>
                <a:srgbClr val="000000"/>
              </a:buClr>
              <a:buSzPts val="1200"/>
              <a:buNone/>
              <a:defRPr>
                <a:solidFill>
                  <a:srgbClr val="000000"/>
                </a:solidFill>
              </a:defRPr>
            </a:lvl7pPr>
            <a:lvl8pPr lvl="7" algn="r">
              <a:lnSpc>
                <a:spcPct val="100000"/>
              </a:lnSpc>
              <a:spcBef>
                <a:spcPts val="0"/>
              </a:spcBef>
              <a:spcAft>
                <a:spcPts val="0"/>
              </a:spcAft>
              <a:buClr>
                <a:srgbClr val="000000"/>
              </a:buClr>
              <a:buSzPts val="1200"/>
              <a:buNone/>
              <a:defRPr>
                <a:solidFill>
                  <a:srgbClr val="000000"/>
                </a:solidFill>
              </a:defRPr>
            </a:lvl8pPr>
            <a:lvl9pPr lvl="8" algn="r">
              <a:lnSpc>
                <a:spcPct val="100000"/>
              </a:lnSpc>
              <a:spcBef>
                <a:spcPts val="0"/>
              </a:spcBef>
              <a:spcAft>
                <a:spcPts val="0"/>
              </a:spcAft>
              <a:buClr>
                <a:srgbClr val="000000"/>
              </a:buClr>
              <a:buSzPts val="1200"/>
              <a:buNone/>
              <a:defRPr>
                <a:solidFill>
                  <a:srgbClr val="000000"/>
                </a:solidFill>
              </a:defRPr>
            </a:lvl9pPr>
          </a:lstStyle>
          <a:p/>
        </p:txBody>
      </p:sp>
      <p:sp>
        <p:nvSpPr>
          <p:cNvPr id="137" name="Google Shape;137;p22"/>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38" name="Shape 138"/>
        <p:cNvGrpSpPr/>
        <p:nvPr/>
      </p:nvGrpSpPr>
      <p:grpSpPr>
        <a:xfrm>
          <a:off x="0" y="0"/>
          <a:ext cx="0" cy="0"/>
          <a:chOff x="0" y="0"/>
          <a:chExt cx="0" cy="0"/>
        </a:xfrm>
      </p:grpSpPr>
      <p:sp>
        <p:nvSpPr>
          <p:cNvPr id="139" name="Google Shape;139;p23"/>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000000"/>
              </a:buClr>
              <a:buSzPts val="1200"/>
              <a:buChar char="●"/>
              <a:defRPr>
                <a:solidFill>
                  <a:srgbClr val="000000"/>
                </a:solidFill>
              </a:defRPr>
            </a:lvl1pPr>
            <a:lvl2pPr indent="-304800" lvl="1" marL="914400">
              <a:spcBef>
                <a:spcPts val="1600"/>
              </a:spcBef>
              <a:spcAft>
                <a:spcPts val="0"/>
              </a:spcAft>
              <a:buClr>
                <a:srgbClr val="000000"/>
              </a:buClr>
              <a:buSzPts val="1200"/>
              <a:buChar char="○"/>
              <a:defRPr>
                <a:solidFill>
                  <a:srgbClr val="000000"/>
                </a:solidFill>
              </a:defRPr>
            </a:lvl2pPr>
            <a:lvl3pPr indent="-304800" lvl="2" marL="1371600">
              <a:spcBef>
                <a:spcPts val="1600"/>
              </a:spcBef>
              <a:spcAft>
                <a:spcPts val="0"/>
              </a:spcAft>
              <a:buClr>
                <a:srgbClr val="000000"/>
              </a:buClr>
              <a:buSzPts val="1200"/>
              <a:buChar char="■"/>
              <a:defRPr>
                <a:solidFill>
                  <a:srgbClr val="000000"/>
                </a:solidFill>
              </a:defRPr>
            </a:lvl3pPr>
            <a:lvl4pPr indent="-304800" lvl="3" marL="1828800">
              <a:spcBef>
                <a:spcPts val="1600"/>
              </a:spcBef>
              <a:spcAft>
                <a:spcPts val="0"/>
              </a:spcAft>
              <a:buClr>
                <a:srgbClr val="000000"/>
              </a:buClr>
              <a:buSzPts val="1200"/>
              <a:buChar char="●"/>
              <a:defRPr>
                <a:solidFill>
                  <a:srgbClr val="000000"/>
                </a:solidFill>
              </a:defRPr>
            </a:lvl4pPr>
            <a:lvl5pPr indent="-304800" lvl="4" marL="2286000">
              <a:spcBef>
                <a:spcPts val="1600"/>
              </a:spcBef>
              <a:spcAft>
                <a:spcPts val="0"/>
              </a:spcAft>
              <a:buClr>
                <a:srgbClr val="000000"/>
              </a:buClr>
              <a:buSzPts val="1200"/>
              <a:buChar char="○"/>
              <a:defRPr>
                <a:solidFill>
                  <a:srgbClr val="000000"/>
                </a:solidFill>
              </a:defRPr>
            </a:lvl5pPr>
            <a:lvl6pPr indent="-304800" lvl="5" marL="2743200">
              <a:spcBef>
                <a:spcPts val="1600"/>
              </a:spcBef>
              <a:spcAft>
                <a:spcPts val="0"/>
              </a:spcAft>
              <a:buClr>
                <a:srgbClr val="000000"/>
              </a:buClr>
              <a:buSzPts val="1200"/>
              <a:buChar char="■"/>
              <a:defRPr>
                <a:solidFill>
                  <a:srgbClr val="000000"/>
                </a:solidFill>
              </a:defRPr>
            </a:lvl6pPr>
            <a:lvl7pPr indent="-304800" lvl="6" marL="3200400">
              <a:spcBef>
                <a:spcPts val="1600"/>
              </a:spcBef>
              <a:spcAft>
                <a:spcPts val="0"/>
              </a:spcAft>
              <a:buClr>
                <a:srgbClr val="000000"/>
              </a:buClr>
              <a:buSzPts val="1200"/>
              <a:buChar char="●"/>
              <a:defRPr>
                <a:solidFill>
                  <a:srgbClr val="000000"/>
                </a:solidFill>
              </a:defRPr>
            </a:lvl7pPr>
            <a:lvl8pPr indent="-304800" lvl="7" marL="3657600">
              <a:spcBef>
                <a:spcPts val="1600"/>
              </a:spcBef>
              <a:spcAft>
                <a:spcPts val="0"/>
              </a:spcAft>
              <a:buClr>
                <a:srgbClr val="000000"/>
              </a:buClr>
              <a:buSzPts val="1200"/>
              <a:buChar char="○"/>
              <a:defRPr>
                <a:solidFill>
                  <a:srgbClr val="000000"/>
                </a:solidFill>
              </a:defRPr>
            </a:lvl8pPr>
            <a:lvl9pPr indent="-304800" lvl="8" marL="4114800">
              <a:spcBef>
                <a:spcPts val="1600"/>
              </a:spcBef>
              <a:spcAft>
                <a:spcPts val="1600"/>
              </a:spcAft>
              <a:buClr>
                <a:srgbClr val="000000"/>
              </a:buClr>
              <a:buSzPts val="1200"/>
              <a:buChar char="■"/>
              <a:defRPr>
                <a:solidFill>
                  <a:srgbClr val="000000"/>
                </a:solidFill>
              </a:defRPr>
            </a:lvl9pPr>
          </a:lstStyle>
          <a:p/>
        </p:txBody>
      </p:sp>
      <p:sp>
        <p:nvSpPr>
          <p:cNvPr id="141" name="Google Shape;141;p23"/>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Clr>
                <a:srgbClr val="000000"/>
              </a:buClr>
              <a:buSzPts val="2800"/>
              <a:buNone/>
              <a:defRPr>
                <a:solidFill>
                  <a:srgbClr val="000000"/>
                </a:solidFill>
              </a:defRPr>
            </a:lvl2pPr>
            <a:lvl3pPr lvl="2" algn="r">
              <a:spcBef>
                <a:spcPts val="0"/>
              </a:spcBef>
              <a:spcAft>
                <a:spcPts val="0"/>
              </a:spcAft>
              <a:buClr>
                <a:srgbClr val="000000"/>
              </a:buClr>
              <a:buSzPts val="2800"/>
              <a:buNone/>
              <a:defRPr>
                <a:solidFill>
                  <a:srgbClr val="000000"/>
                </a:solidFill>
              </a:defRPr>
            </a:lvl3pPr>
            <a:lvl4pPr lvl="3" algn="r">
              <a:spcBef>
                <a:spcPts val="0"/>
              </a:spcBef>
              <a:spcAft>
                <a:spcPts val="0"/>
              </a:spcAft>
              <a:buClr>
                <a:srgbClr val="000000"/>
              </a:buClr>
              <a:buSzPts val="2800"/>
              <a:buNone/>
              <a:defRPr>
                <a:solidFill>
                  <a:srgbClr val="000000"/>
                </a:solidFill>
              </a:defRPr>
            </a:lvl4pPr>
            <a:lvl5pPr lvl="4" algn="r">
              <a:spcBef>
                <a:spcPts val="0"/>
              </a:spcBef>
              <a:spcAft>
                <a:spcPts val="0"/>
              </a:spcAft>
              <a:buClr>
                <a:srgbClr val="000000"/>
              </a:buClr>
              <a:buSzPts val="2800"/>
              <a:buNone/>
              <a:defRPr>
                <a:solidFill>
                  <a:srgbClr val="000000"/>
                </a:solidFill>
              </a:defRPr>
            </a:lvl5pPr>
            <a:lvl6pPr lvl="5" algn="r">
              <a:spcBef>
                <a:spcPts val="0"/>
              </a:spcBef>
              <a:spcAft>
                <a:spcPts val="0"/>
              </a:spcAft>
              <a:buClr>
                <a:srgbClr val="000000"/>
              </a:buClr>
              <a:buSzPts val="2800"/>
              <a:buNone/>
              <a:defRPr>
                <a:solidFill>
                  <a:srgbClr val="000000"/>
                </a:solidFill>
              </a:defRPr>
            </a:lvl6pPr>
            <a:lvl7pPr lvl="6" algn="r">
              <a:spcBef>
                <a:spcPts val="0"/>
              </a:spcBef>
              <a:spcAft>
                <a:spcPts val="0"/>
              </a:spcAft>
              <a:buClr>
                <a:srgbClr val="000000"/>
              </a:buClr>
              <a:buSzPts val="2800"/>
              <a:buNone/>
              <a:defRPr>
                <a:solidFill>
                  <a:srgbClr val="000000"/>
                </a:solidFill>
              </a:defRPr>
            </a:lvl7pPr>
            <a:lvl8pPr lvl="7" algn="r">
              <a:spcBef>
                <a:spcPts val="0"/>
              </a:spcBef>
              <a:spcAft>
                <a:spcPts val="0"/>
              </a:spcAft>
              <a:buClr>
                <a:srgbClr val="000000"/>
              </a:buClr>
              <a:buSzPts val="2800"/>
              <a:buNone/>
              <a:defRPr>
                <a:solidFill>
                  <a:srgbClr val="000000"/>
                </a:solidFill>
              </a:defRPr>
            </a:lvl8pPr>
            <a:lvl9pPr lvl="8" algn="r">
              <a:spcBef>
                <a:spcPts val="0"/>
              </a:spcBef>
              <a:spcAft>
                <a:spcPts val="0"/>
              </a:spcAft>
              <a:buClr>
                <a:srgbClr val="000000"/>
              </a:buClr>
              <a:buSzPts val="2800"/>
              <a:buNone/>
              <a:defRPr>
                <a:solidFill>
                  <a:srgbClr val="000000"/>
                </a:solidFill>
              </a:defRPr>
            </a:lvl9pPr>
          </a:lstStyle>
          <a:p/>
        </p:txBody>
      </p:sp>
      <p:sp>
        <p:nvSpPr>
          <p:cNvPr id="142" name="Google Shape;142;p23"/>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147" name="Shape 147"/>
        <p:cNvGrpSpPr/>
        <p:nvPr/>
      </p:nvGrpSpPr>
      <p:grpSpPr>
        <a:xfrm>
          <a:off x="0" y="0"/>
          <a:ext cx="0" cy="0"/>
          <a:chOff x="0" y="0"/>
          <a:chExt cx="0" cy="0"/>
        </a:xfrm>
      </p:grpSpPr>
      <p:sp>
        <p:nvSpPr>
          <p:cNvPr id="148" name="Google Shape;148;p26"/>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51" name="Google Shape;151;p2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52" name="Google Shape;152;p26"/>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3" name="Google Shape;153;p26"/>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4" name="Google Shape;154;p26"/>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55" name="Shape 155"/>
        <p:cNvGrpSpPr/>
        <p:nvPr/>
      </p:nvGrpSpPr>
      <p:grpSpPr>
        <a:xfrm>
          <a:off x="0" y="0"/>
          <a:ext cx="0" cy="0"/>
          <a:chOff x="0" y="0"/>
          <a:chExt cx="0" cy="0"/>
        </a:xfrm>
      </p:grpSpPr>
      <p:sp>
        <p:nvSpPr>
          <p:cNvPr id="156" name="Google Shape;156;p27"/>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57" name="Google Shape;157;p27"/>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 name="Google Shape;158;p27"/>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27"/>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60" name="Google Shape;160;p27"/>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1" name="Google Shape;161;p27"/>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62" name="Google Shape;162;p27"/>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63" name="Google Shape;163;p27"/>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4" name="Google Shape;164;p27"/>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65" name="Google Shape;165;p27"/>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66" name="Google Shape;166;p2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7"/>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69" name="Google Shape;169;p27"/>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70" name="Google Shape;170;p27"/>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71" name="Google Shape;171;p27"/>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2" name="Google Shape;172;p27"/>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73" name="Google Shape;173;p27"/>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74" name="Google Shape;174;p27"/>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27"/>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76" name="Google Shape;176;p2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178" name="Shape 178"/>
        <p:cNvGrpSpPr/>
        <p:nvPr/>
      </p:nvGrpSpPr>
      <p:grpSpPr>
        <a:xfrm>
          <a:off x="0" y="0"/>
          <a:ext cx="0" cy="0"/>
          <a:chOff x="0" y="0"/>
          <a:chExt cx="0" cy="0"/>
        </a:xfrm>
      </p:grpSpPr>
      <p:sp>
        <p:nvSpPr>
          <p:cNvPr id="179" name="Google Shape;179;p28"/>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1" name="Google Shape;181;p28"/>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82" name="Shape 182"/>
        <p:cNvGrpSpPr/>
        <p:nvPr/>
      </p:nvGrpSpPr>
      <p:grpSpPr>
        <a:xfrm>
          <a:off x="0" y="0"/>
          <a:ext cx="0" cy="0"/>
          <a:chOff x="0" y="0"/>
          <a:chExt cx="0" cy="0"/>
        </a:xfrm>
      </p:grpSpPr>
      <p:sp>
        <p:nvSpPr>
          <p:cNvPr id="183" name="Google Shape;183;p29"/>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4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85" name="Google Shape;185;p29"/>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186" name="Shape 186"/>
        <p:cNvGrpSpPr/>
        <p:nvPr/>
      </p:nvGrpSpPr>
      <p:grpSpPr>
        <a:xfrm>
          <a:off x="0" y="0"/>
          <a:ext cx="0" cy="0"/>
          <a:chOff x="0" y="0"/>
          <a:chExt cx="0" cy="0"/>
        </a:xfrm>
      </p:grpSpPr>
      <p:sp>
        <p:nvSpPr>
          <p:cNvPr id="187" name="Google Shape;187;p30"/>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88" name="Google Shape;188;p30"/>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89" name="Google Shape;189;p30"/>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191" name="Google Shape;191;p30"/>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94" name="Google Shape;194;p30"/>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95" name="Google Shape;195;p30"/>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96" name="Google Shape;196;p30"/>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
              <a:buNone/>
              <a:defRPr sz="12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97" name="Shape 197"/>
        <p:cNvGrpSpPr/>
        <p:nvPr/>
      </p:nvGrpSpPr>
      <p:grpSpPr>
        <a:xfrm>
          <a:off x="0" y="0"/>
          <a:ext cx="0" cy="0"/>
          <a:chOff x="0" y="0"/>
          <a:chExt cx="0" cy="0"/>
        </a:xfrm>
      </p:grpSpPr>
      <p:sp>
        <p:nvSpPr>
          <p:cNvPr id="198" name="Google Shape;198;p31"/>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200" name="Google Shape;200;p31"/>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202" name="Shape 202"/>
        <p:cNvGrpSpPr/>
        <p:nvPr/>
      </p:nvGrpSpPr>
      <p:grpSpPr>
        <a:xfrm>
          <a:off x="0" y="0"/>
          <a:ext cx="0" cy="0"/>
          <a:chOff x="0" y="0"/>
          <a:chExt cx="0" cy="0"/>
        </a:xfrm>
      </p:grpSpPr>
      <p:sp>
        <p:nvSpPr>
          <p:cNvPr id="203" name="Google Shape;203;p32"/>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206" name="Google Shape;206;p32"/>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208" name="Shape 208"/>
        <p:cNvGrpSpPr/>
        <p:nvPr/>
      </p:nvGrpSpPr>
      <p:grpSpPr>
        <a:xfrm>
          <a:off x="0" y="0"/>
          <a:ext cx="0" cy="0"/>
          <a:chOff x="0" y="0"/>
          <a:chExt cx="0" cy="0"/>
        </a:xfrm>
      </p:grpSpPr>
      <p:sp>
        <p:nvSpPr>
          <p:cNvPr id="209" name="Google Shape;209;p33"/>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1200"/>
              <a:buNone/>
              <a:defRPr sz="1200">
                <a:solidFill>
                  <a:srgbClr val="FFFFFF"/>
                </a:solidFill>
              </a:defRPr>
            </a:lvl1pPr>
            <a:lvl2pPr lvl="1" algn="ctr">
              <a:spcBef>
                <a:spcPts val="0"/>
              </a:spcBef>
              <a:spcAft>
                <a:spcPts val="0"/>
              </a:spcAft>
              <a:buClr>
                <a:srgbClr val="000000"/>
              </a:buClr>
              <a:buSzPts val="1100"/>
              <a:buNone/>
              <a:defRPr sz="1100">
                <a:solidFill>
                  <a:srgbClr val="000000"/>
                </a:solidFill>
              </a:defRPr>
            </a:lvl2pPr>
            <a:lvl3pPr lvl="2" algn="ctr">
              <a:spcBef>
                <a:spcPts val="0"/>
              </a:spcBef>
              <a:spcAft>
                <a:spcPts val="0"/>
              </a:spcAft>
              <a:buClr>
                <a:srgbClr val="000000"/>
              </a:buClr>
              <a:buSzPts val="1100"/>
              <a:buNone/>
              <a:defRPr sz="1100">
                <a:solidFill>
                  <a:srgbClr val="000000"/>
                </a:solidFill>
              </a:defRPr>
            </a:lvl3pPr>
            <a:lvl4pPr lvl="3" algn="ctr">
              <a:spcBef>
                <a:spcPts val="0"/>
              </a:spcBef>
              <a:spcAft>
                <a:spcPts val="0"/>
              </a:spcAft>
              <a:buClr>
                <a:srgbClr val="000000"/>
              </a:buClr>
              <a:buSzPts val="1100"/>
              <a:buNone/>
              <a:defRPr sz="1100">
                <a:solidFill>
                  <a:srgbClr val="000000"/>
                </a:solidFill>
              </a:defRPr>
            </a:lvl4pPr>
            <a:lvl5pPr lvl="4" algn="ctr">
              <a:spcBef>
                <a:spcPts val="0"/>
              </a:spcBef>
              <a:spcAft>
                <a:spcPts val="0"/>
              </a:spcAft>
              <a:buClr>
                <a:srgbClr val="000000"/>
              </a:buClr>
              <a:buSzPts val="1100"/>
              <a:buNone/>
              <a:defRPr sz="1100">
                <a:solidFill>
                  <a:srgbClr val="000000"/>
                </a:solidFill>
              </a:defRPr>
            </a:lvl5pPr>
            <a:lvl6pPr lvl="5" algn="ctr">
              <a:spcBef>
                <a:spcPts val="0"/>
              </a:spcBef>
              <a:spcAft>
                <a:spcPts val="0"/>
              </a:spcAft>
              <a:buClr>
                <a:srgbClr val="000000"/>
              </a:buClr>
              <a:buSzPts val="1100"/>
              <a:buNone/>
              <a:defRPr sz="1100">
                <a:solidFill>
                  <a:srgbClr val="000000"/>
                </a:solidFill>
              </a:defRPr>
            </a:lvl6pPr>
            <a:lvl7pPr lvl="6" algn="ctr">
              <a:spcBef>
                <a:spcPts val="0"/>
              </a:spcBef>
              <a:spcAft>
                <a:spcPts val="0"/>
              </a:spcAft>
              <a:buClr>
                <a:srgbClr val="000000"/>
              </a:buClr>
              <a:buSzPts val="1100"/>
              <a:buNone/>
              <a:defRPr sz="1100">
                <a:solidFill>
                  <a:srgbClr val="000000"/>
                </a:solidFill>
              </a:defRPr>
            </a:lvl7pPr>
            <a:lvl8pPr lvl="7" algn="ctr">
              <a:spcBef>
                <a:spcPts val="0"/>
              </a:spcBef>
              <a:spcAft>
                <a:spcPts val="0"/>
              </a:spcAft>
              <a:buClr>
                <a:srgbClr val="000000"/>
              </a:buClr>
              <a:buSzPts val="1100"/>
              <a:buNone/>
              <a:defRPr sz="1100">
                <a:solidFill>
                  <a:srgbClr val="000000"/>
                </a:solidFill>
              </a:defRPr>
            </a:lvl8pPr>
            <a:lvl9pPr lvl="8" algn="ctr">
              <a:spcBef>
                <a:spcPts val="0"/>
              </a:spcBef>
              <a:spcAft>
                <a:spcPts val="0"/>
              </a:spcAft>
              <a:buClr>
                <a:srgbClr val="000000"/>
              </a:buClr>
              <a:buSzPts val="1100"/>
              <a:buNone/>
              <a:defRPr sz="1100">
                <a:solidFill>
                  <a:srgbClr val="000000"/>
                </a:solidFill>
              </a:defRPr>
            </a:lvl9pPr>
          </a:lstStyle>
          <a:p/>
        </p:txBody>
      </p:sp>
      <p:sp>
        <p:nvSpPr>
          <p:cNvPr id="212" name="Google Shape;212;p3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214" name="Shape 214"/>
        <p:cNvGrpSpPr/>
        <p:nvPr/>
      </p:nvGrpSpPr>
      <p:grpSpPr>
        <a:xfrm>
          <a:off x="0" y="0"/>
          <a:ext cx="0" cy="0"/>
          <a:chOff x="0" y="0"/>
          <a:chExt cx="0" cy="0"/>
        </a:xfrm>
      </p:grpSpPr>
      <p:sp>
        <p:nvSpPr>
          <p:cNvPr id="215" name="Google Shape;215;p34"/>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CB64"/>
              </a:buClr>
              <a:buSzPts val="4800"/>
              <a:buNone/>
              <a:defRPr sz="4800">
                <a:solidFill>
                  <a:srgbClr val="FFCB64"/>
                </a:solidFill>
              </a:defRPr>
            </a:lvl1pPr>
            <a:lvl2pPr lvl="1" algn="ctr">
              <a:spcBef>
                <a:spcPts val="0"/>
              </a:spcBef>
              <a:spcAft>
                <a:spcPts val="0"/>
              </a:spcAft>
              <a:buClr>
                <a:srgbClr val="000000"/>
              </a:buClr>
              <a:buSzPts val="4800"/>
              <a:buNone/>
              <a:defRPr sz="4800">
                <a:solidFill>
                  <a:srgbClr val="000000"/>
                </a:solidFill>
              </a:defRPr>
            </a:lvl2pPr>
            <a:lvl3pPr lvl="2" algn="ctr">
              <a:spcBef>
                <a:spcPts val="0"/>
              </a:spcBef>
              <a:spcAft>
                <a:spcPts val="0"/>
              </a:spcAft>
              <a:buClr>
                <a:srgbClr val="000000"/>
              </a:buClr>
              <a:buSzPts val="4800"/>
              <a:buNone/>
              <a:defRPr sz="4800">
                <a:solidFill>
                  <a:srgbClr val="000000"/>
                </a:solidFill>
              </a:defRPr>
            </a:lvl3pPr>
            <a:lvl4pPr lvl="3" algn="ctr">
              <a:spcBef>
                <a:spcPts val="0"/>
              </a:spcBef>
              <a:spcAft>
                <a:spcPts val="0"/>
              </a:spcAft>
              <a:buClr>
                <a:srgbClr val="000000"/>
              </a:buClr>
              <a:buSzPts val="4800"/>
              <a:buNone/>
              <a:defRPr sz="4800">
                <a:solidFill>
                  <a:srgbClr val="000000"/>
                </a:solidFill>
              </a:defRPr>
            </a:lvl4pPr>
            <a:lvl5pPr lvl="4" algn="ctr">
              <a:spcBef>
                <a:spcPts val="0"/>
              </a:spcBef>
              <a:spcAft>
                <a:spcPts val="0"/>
              </a:spcAft>
              <a:buClr>
                <a:srgbClr val="000000"/>
              </a:buClr>
              <a:buSzPts val="4800"/>
              <a:buNone/>
              <a:defRPr sz="4800">
                <a:solidFill>
                  <a:srgbClr val="000000"/>
                </a:solidFill>
              </a:defRPr>
            </a:lvl5pPr>
            <a:lvl6pPr lvl="5" algn="ctr">
              <a:spcBef>
                <a:spcPts val="0"/>
              </a:spcBef>
              <a:spcAft>
                <a:spcPts val="0"/>
              </a:spcAft>
              <a:buClr>
                <a:srgbClr val="000000"/>
              </a:buClr>
              <a:buSzPts val="4800"/>
              <a:buNone/>
              <a:defRPr sz="4800">
                <a:solidFill>
                  <a:srgbClr val="000000"/>
                </a:solidFill>
              </a:defRPr>
            </a:lvl6pPr>
            <a:lvl7pPr lvl="6" algn="ctr">
              <a:spcBef>
                <a:spcPts val="0"/>
              </a:spcBef>
              <a:spcAft>
                <a:spcPts val="0"/>
              </a:spcAft>
              <a:buClr>
                <a:srgbClr val="000000"/>
              </a:buClr>
              <a:buSzPts val="4800"/>
              <a:buNone/>
              <a:defRPr sz="4800">
                <a:solidFill>
                  <a:srgbClr val="000000"/>
                </a:solidFill>
              </a:defRPr>
            </a:lvl7pPr>
            <a:lvl8pPr lvl="7" algn="ctr">
              <a:spcBef>
                <a:spcPts val="0"/>
              </a:spcBef>
              <a:spcAft>
                <a:spcPts val="0"/>
              </a:spcAft>
              <a:buClr>
                <a:srgbClr val="000000"/>
              </a:buClr>
              <a:buSzPts val="4800"/>
              <a:buNone/>
              <a:defRPr sz="4800">
                <a:solidFill>
                  <a:srgbClr val="000000"/>
                </a:solidFill>
              </a:defRPr>
            </a:lvl8pPr>
            <a:lvl9pPr lvl="8" algn="ctr">
              <a:spcBef>
                <a:spcPts val="0"/>
              </a:spcBef>
              <a:spcAft>
                <a:spcPts val="0"/>
              </a:spcAft>
              <a:buClr>
                <a:srgbClr val="000000"/>
              </a:buClr>
              <a:buSzPts val="4800"/>
              <a:buNone/>
              <a:defRPr sz="4800">
                <a:solidFill>
                  <a:srgbClr val="000000"/>
                </a:solidFill>
              </a:defRPr>
            </a:lvl9pPr>
          </a:lstStyle>
          <a:p/>
        </p:txBody>
      </p:sp>
      <p:sp>
        <p:nvSpPr>
          <p:cNvPr id="217" name="Google Shape;217;p34"/>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Clr>
                <a:srgbClr val="000000"/>
              </a:buClr>
              <a:buSzPts val="1200"/>
              <a:buNone/>
              <a:defRPr>
                <a:solidFill>
                  <a:srgbClr val="000000"/>
                </a:solidFill>
              </a:defRPr>
            </a:lvl2pPr>
            <a:lvl3pPr lvl="2" algn="r">
              <a:lnSpc>
                <a:spcPct val="100000"/>
              </a:lnSpc>
              <a:spcBef>
                <a:spcPts val="0"/>
              </a:spcBef>
              <a:spcAft>
                <a:spcPts val="0"/>
              </a:spcAft>
              <a:buClr>
                <a:srgbClr val="000000"/>
              </a:buClr>
              <a:buSzPts val="1200"/>
              <a:buNone/>
              <a:defRPr>
                <a:solidFill>
                  <a:srgbClr val="000000"/>
                </a:solidFill>
              </a:defRPr>
            </a:lvl3pPr>
            <a:lvl4pPr lvl="3" algn="r">
              <a:lnSpc>
                <a:spcPct val="100000"/>
              </a:lnSpc>
              <a:spcBef>
                <a:spcPts val="0"/>
              </a:spcBef>
              <a:spcAft>
                <a:spcPts val="0"/>
              </a:spcAft>
              <a:buClr>
                <a:srgbClr val="000000"/>
              </a:buClr>
              <a:buSzPts val="1200"/>
              <a:buNone/>
              <a:defRPr>
                <a:solidFill>
                  <a:srgbClr val="000000"/>
                </a:solidFill>
              </a:defRPr>
            </a:lvl4pPr>
            <a:lvl5pPr lvl="4" algn="r">
              <a:lnSpc>
                <a:spcPct val="100000"/>
              </a:lnSpc>
              <a:spcBef>
                <a:spcPts val="0"/>
              </a:spcBef>
              <a:spcAft>
                <a:spcPts val="0"/>
              </a:spcAft>
              <a:buClr>
                <a:srgbClr val="000000"/>
              </a:buClr>
              <a:buSzPts val="1200"/>
              <a:buNone/>
              <a:defRPr>
                <a:solidFill>
                  <a:srgbClr val="000000"/>
                </a:solidFill>
              </a:defRPr>
            </a:lvl5pPr>
            <a:lvl6pPr lvl="5" algn="r">
              <a:lnSpc>
                <a:spcPct val="100000"/>
              </a:lnSpc>
              <a:spcBef>
                <a:spcPts val="0"/>
              </a:spcBef>
              <a:spcAft>
                <a:spcPts val="0"/>
              </a:spcAft>
              <a:buClr>
                <a:srgbClr val="000000"/>
              </a:buClr>
              <a:buSzPts val="1200"/>
              <a:buNone/>
              <a:defRPr>
                <a:solidFill>
                  <a:srgbClr val="000000"/>
                </a:solidFill>
              </a:defRPr>
            </a:lvl6pPr>
            <a:lvl7pPr lvl="6" algn="r">
              <a:lnSpc>
                <a:spcPct val="100000"/>
              </a:lnSpc>
              <a:spcBef>
                <a:spcPts val="0"/>
              </a:spcBef>
              <a:spcAft>
                <a:spcPts val="0"/>
              </a:spcAft>
              <a:buClr>
                <a:srgbClr val="000000"/>
              </a:buClr>
              <a:buSzPts val="1200"/>
              <a:buNone/>
              <a:defRPr>
                <a:solidFill>
                  <a:srgbClr val="000000"/>
                </a:solidFill>
              </a:defRPr>
            </a:lvl7pPr>
            <a:lvl8pPr lvl="7" algn="r">
              <a:lnSpc>
                <a:spcPct val="100000"/>
              </a:lnSpc>
              <a:spcBef>
                <a:spcPts val="0"/>
              </a:spcBef>
              <a:spcAft>
                <a:spcPts val="0"/>
              </a:spcAft>
              <a:buClr>
                <a:srgbClr val="000000"/>
              </a:buClr>
              <a:buSzPts val="1200"/>
              <a:buNone/>
              <a:defRPr>
                <a:solidFill>
                  <a:srgbClr val="000000"/>
                </a:solidFill>
              </a:defRPr>
            </a:lvl8pPr>
            <a:lvl9pPr lvl="8" algn="r">
              <a:lnSpc>
                <a:spcPct val="100000"/>
              </a:lnSpc>
              <a:spcBef>
                <a:spcPts val="0"/>
              </a:spcBef>
              <a:spcAft>
                <a:spcPts val="0"/>
              </a:spcAft>
              <a:buClr>
                <a:srgbClr val="000000"/>
              </a:buClr>
              <a:buSzPts val="1200"/>
              <a:buNone/>
              <a:defRPr>
                <a:solidFill>
                  <a:srgbClr val="000000"/>
                </a:solidFill>
              </a:defRPr>
            </a:lvl9pPr>
          </a:lstStyle>
          <a:p/>
        </p:txBody>
      </p:sp>
      <p:sp>
        <p:nvSpPr>
          <p:cNvPr id="218" name="Google Shape;218;p34"/>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219" name="Shape 219"/>
        <p:cNvGrpSpPr/>
        <p:nvPr/>
      </p:nvGrpSpPr>
      <p:grpSpPr>
        <a:xfrm>
          <a:off x="0" y="0"/>
          <a:ext cx="0" cy="0"/>
          <a:chOff x="0" y="0"/>
          <a:chExt cx="0" cy="0"/>
        </a:xfrm>
      </p:grpSpPr>
      <p:sp>
        <p:nvSpPr>
          <p:cNvPr id="220" name="Google Shape;220;p35"/>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000000"/>
              </a:buClr>
              <a:buSzPts val="1200"/>
              <a:buChar char="●"/>
              <a:defRPr>
                <a:solidFill>
                  <a:srgbClr val="000000"/>
                </a:solidFill>
              </a:defRPr>
            </a:lvl1pPr>
            <a:lvl2pPr indent="-304800" lvl="1" marL="914400">
              <a:spcBef>
                <a:spcPts val="1600"/>
              </a:spcBef>
              <a:spcAft>
                <a:spcPts val="0"/>
              </a:spcAft>
              <a:buClr>
                <a:srgbClr val="000000"/>
              </a:buClr>
              <a:buSzPts val="1200"/>
              <a:buChar char="○"/>
              <a:defRPr>
                <a:solidFill>
                  <a:srgbClr val="000000"/>
                </a:solidFill>
              </a:defRPr>
            </a:lvl2pPr>
            <a:lvl3pPr indent="-304800" lvl="2" marL="1371600">
              <a:spcBef>
                <a:spcPts val="1600"/>
              </a:spcBef>
              <a:spcAft>
                <a:spcPts val="0"/>
              </a:spcAft>
              <a:buClr>
                <a:srgbClr val="000000"/>
              </a:buClr>
              <a:buSzPts val="1200"/>
              <a:buChar char="■"/>
              <a:defRPr>
                <a:solidFill>
                  <a:srgbClr val="000000"/>
                </a:solidFill>
              </a:defRPr>
            </a:lvl3pPr>
            <a:lvl4pPr indent="-304800" lvl="3" marL="1828800">
              <a:spcBef>
                <a:spcPts val="1600"/>
              </a:spcBef>
              <a:spcAft>
                <a:spcPts val="0"/>
              </a:spcAft>
              <a:buClr>
                <a:srgbClr val="000000"/>
              </a:buClr>
              <a:buSzPts val="1200"/>
              <a:buChar char="●"/>
              <a:defRPr>
                <a:solidFill>
                  <a:srgbClr val="000000"/>
                </a:solidFill>
              </a:defRPr>
            </a:lvl4pPr>
            <a:lvl5pPr indent="-304800" lvl="4" marL="2286000">
              <a:spcBef>
                <a:spcPts val="1600"/>
              </a:spcBef>
              <a:spcAft>
                <a:spcPts val="0"/>
              </a:spcAft>
              <a:buClr>
                <a:srgbClr val="000000"/>
              </a:buClr>
              <a:buSzPts val="1200"/>
              <a:buChar char="○"/>
              <a:defRPr>
                <a:solidFill>
                  <a:srgbClr val="000000"/>
                </a:solidFill>
              </a:defRPr>
            </a:lvl5pPr>
            <a:lvl6pPr indent="-304800" lvl="5" marL="2743200">
              <a:spcBef>
                <a:spcPts val="1600"/>
              </a:spcBef>
              <a:spcAft>
                <a:spcPts val="0"/>
              </a:spcAft>
              <a:buClr>
                <a:srgbClr val="000000"/>
              </a:buClr>
              <a:buSzPts val="1200"/>
              <a:buChar char="■"/>
              <a:defRPr>
                <a:solidFill>
                  <a:srgbClr val="000000"/>
                </a:solidFill>
              </a:defRPr>
            </a:lvl6pPr>
            <a:lvl7pPr indent="-304800" lvl="6" marL="3200400">
              <a:spcBef>
                <a:spcPts val="1600"/>
              </a:spcBef>
              <a:spcAft>
                <a:spcPts val="0"/>
              </a:spcAft>
              <a:buClr>
                <a:srgbClr val="000000"/>
              </a:buClr>
              <a:buSzPts val="1200"/>
              <a:buChar char="●"/>
              <a:defRPr>
                <a:solidFill>
                  <a:srgbClr val="000000"/>
                </a:solidFill>
              </a:defRPr>
            </a:lvl7pPr>
            <a:lvl8pPr indent="-304800" lvl="7" marL="3657600">
              <a:spcBef>
                <a:spcPts val="1600"/>
              </a:spcBef>
              <a:spcAft>
                <a:spcPts val="0"/>
              </a:spcAft>
              <a:buClr>
                <a:srgbClr val="000000"/>
              </a:buClr>
              <a:buSzPts val="1200"/>
              <a:buChar char="○"/>
              <a:defRPr>
                <a:solidFill>
                  <a:srgbClr val="000000"/>
                </a:solidFill>
              </a:defRPr>
            </a:lvl8pPr>
            <a:lvl9pPr indent="-304800" lvl="8" marL="4114800">
              <a:spcBef>
                <a:spcPts val="1600"/>
              </a:spcBef>
              <a:spcAft>
                <a:spcPts val="1600"/>
              </a:spcAft>
              <a:buClr>
                <a:srgbClr val="000000"/>
              </a:buClr>
              <a:buSzPts val="1200"/>
              <a:buChar char="■"/>
              <a:defRPr>
                <a:solidFill>
                  <a:srgbClr val="000000"/>
                </a:solidFill>
              </a:defRPr>
            </a:lvl9pPr>
          </a:lstStyle>
          <a:p/>
        </p:txBody>
      </p:sp>
      <p:sp>
        <p:nvSpPr>
          <p:cNvPr id="222" name="Google Shape;222;p35"/>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Clr>
                <a:srgbClr val="000000"/>
              </a:buClr>
              <a:buSzPts val="2800"/>
              <a:buNone/>
              <a:defRPr>
                <a:solidFill>
                  <a:srgbClr val="000000"/>
                </a:solidFill>
              </a:defRPr>
            </a:lvl2pPr>
            <a:lvl3pPr lvl="2" algn="r">
              <a:spcBef>
                <a:spcPts val="0"/>
              </a:spcBef>
              <a:spcAft>
                <a:spcPts val="0"/>
              </a:spcAft>
              <a:buClr>
                <a:srgbClr val="000000"/>
              </a:buClr>
              <a:buSzPts val="2800"/>
              <a:buNone/>
              <a:defRPr>
                <a:solidFill>
                  <a:srgbClr val="000000"/>
                </a:solidFill>
              </a:defRPr>
            </a:lvl3pPr>
            <a:lvl4pPr lvl="3" algn="r">
              <a:spcBef>
                <a:spcPts val="0"/>
              </a:spcBef>
              <a:spcAft>
                <a:spcPts val="0"/>
              </a:spcAft>
              <a:buClr>
                <a:srgbClr val="000000"/>
              </a:buClr>
              <a:buSzPts val="2800"/>
              <a:buNone/>
              <a:defRPr>
                <a:solidFill>
                  <a:srgbClr val="000000"/>
                </a:solidFill>
              </a:defRPr>
            </a:lvl4pPr>
            <a:lvl5pPr lvl="4" algn="r">
              <a:spcBef>
                <a:spcPts val="0"/>
              </a:spcBef>
              <a:spcAft>
                <a:spcPts val="0"/>
              </a:spcAft>
              <a:buClr>
                <a:srgbClr val="000000"/>
              </a:buClr>
              <a:buSzPts val="2800"/>
              <a:buNone/>
              <a:defRPr>
                <a:solidFill>
                  <a:srgbClr val="000000"/>
                </a:solidFill>
              </a:defRPr>
            </a:lvl5pPr>
            <a:lvl6pPr lvl="5" algn="r">
              <a:spcBef>
                <a:spcPts val="0"/>
              </a:spcBef>
              <a:spcAft>
                <a:spcPts val="0"/>
              </a:spcAft>
              <a:buClr>
                <a:srgbClr val="000000"/>
              </a:buClr>
              <a:buSzPts val="2800"/>
              <a:buNone/>
              <a:defRPr>
                <a:solidFill>
                  <a:srgbClr val="000000"/>
                </a:solidFill>
              </a:defRPr>
            </a:lvl6pPr>
            <a:lvl7pPr lvl="6" algn="r">
              <a:spcBef>
                <a:spcPts val="0"/>
              </a:spcBef>
              <a:spcAft>
                <a:spcPts val="0"/>
              </a:spcAft>
              <a:buClr>
                <a:srgbClr val="000000"/>
              </a:buClr>
              <a:buSzPts val="2800"/>
              <a:buNone/>
              <a:defRPr>
                <a:solidFill>
                  <a:srgbClr val="000000"/>
                </a:solidFill>
              </a:defRPr>
            </a:lvl7pPr>
            <a:lvl8pPr lvl="7" algn="r">
              <a:spcBef>
                <a:spcPts val="0"/>
              </a:spcBef>
              <a:spcAft>
                <a:spcPts val="0"/>
              </a:spcAft>
              <a:buClr>
                <a:srgbClr val="000000"/>
              </a:buClr>
              <a:buSzPts val="2800"/>
              <a:buNone/>
              <a:defRPr>
                <a:solidFill>
                  <a:srgbClr val="000000"/>
                </a:solidFill>
              </a:defRPr>
            </a:lvl8pPr>
            <a:lvl9pPr lvl="8" algn="r">
              <a:spcBef>
                <a:spcPts val="0"/>
              </a:spcBef>
              <a:spcAft>
                <a:spcPts val="0"/>
              </a:spcAft>
              <a:buClr>
                <a:srgbClr val="000000"/>
              </a:buClr>
              <a:buSzPts val="2800"/>
              <a:buNone/>
              <a:defRPr>
                <a:solidFill>
                  <a:srgbClr val="000000"/>
                </a:solidFill>
              </a:defRPr>
            </a:lvl9pPr>
          </a:lstStyle>
          <a:p/>
        </p:txBody>
      </p:sp>
      <p:sp>
        <p:nvSpPr>
          <p:cNvPr id="223" name="Google Shape;223;p35"/>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146" name="Google Shape;14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drive.google.com/file/d/1KXpJ18co_BoV4AJUwiorCbfdjKUls2nJ/view" TargetMode="Externa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hyperlink" Target="mailto:hhuston@nd.edu" TargetMode="External"/><Relationship Id="rId4" Type="http://schemas.openxmlformats.org/officeDocument/2006/relationships/hyperlink" Target="mailto:mjafri@nd.edu" TargetMode="External"/><Relationship Id="rId5" Type="http://schemas.openxmlformats.org/officeDocument/2006/relationships/hyperlink" Target="mailto:emanfre2@nd.edu" TargetMode="External"/><Relationship Id="rId6" Type="http://schemas.openxmlformats.org/officeDocument/2006/relationships/hyperlink" Target="mailto:mrocazap@nd.edu" TargetMode="External"/><Relationship Id="rId7" Type="http://schemas.openxmlformats.org/officeDocument/2006/relationships/hyperlink" Target="mailto:erhee@nd.edu"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www.americanprogress.org/article/systematic-inequality/" TargetMode="External"/><Relationship Id="rId10" Type="http://schemas.openxmlformats.org/officeDocument/2006/relationships/hyperlink" Target="https://www.federalreserve.gov/econres/notes/feds-notes/disparities-in-wealth-by-race-and-ethnicity-in-the-2019-survey-of-consumer-finances-20200928.html" TargetMode="External"/><Relationship Id="rId13" Type="http://schemas.openxmlformats.org/officeDocument/2006/relationships/hyperlink" Target="https://www.nber.org/system/files/working_papers/w32917/w32917.pdf" TargetMode="External"/><Relationship Id="rId12" Type="http://schemas.openxmlformats.org/officeDocument/2006/relationships/hyperlink" Target="https://www.nber.org/system/files/working_papers/w29364/w29364.pdf" TargetMode="External"/><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www.neilsberg.com/insights/south-bend-in-population-by-year/" TargetMode="External"/><Relationship Id="rId4" Type="http://schemas.openxmlformats.org/officeDocument/2006/relationships/hyperlink" Target="https://www.consumerfinance.gov/data-research/hmda/historic-data/" TargetMode="External"/><Relationship Id="rId9" Type="http://schemas.openxmlformats.org/officeDocument/2006/relationships/hyperlink" Target="https://files.consumerfinance.gov/f/documents/cfpb_fair-lending-report_2023-06.pdf" TargetMode="External"/><Relationship Id="rId14" Type="http://schemas.openxmlformats.org/officeDocument/2006/relationships/hyperlink" Target="https://www.southbendtribune.com/story/news/2022/12/12/south-bend-history-of-racial-redlining-explored-in-residents-stories/69695265007/" TargetMode="External"/><Relationship Id="rId5" Type="http://schemas.openxmlformats.org/officeDocument/2006/relationships/hyperlink" Target="https://dsl.richmond.edu/panorama/redlining/map/IN/SouthBend/context#loc=12/41.6723/-86.2088" TargetMode="External"/><Relationship Id="rId6" Type="http://schemas.openxmlformats.org/officeDocument/2006/relationships/hyperlink" Target="https://www.southbendtribune.com/story/news/local/2022/04/04/south-bend-racism-honeywell-remediate-lasalle-park-black-community-environment-landfill/7216689001/" TargetMode="External"/><Relationship Id="rId7" Type="http://schemas.openxmlformats.org/officeDocument/2006/relationships/hyperlink" Target="https://www.urban.org/policy-centers/housing-finance-policy-center/projects/home-mortgage-disclosure-act-data" TargetMode="External"/><Relationship Id="rId8" Type="http://schemas.openxmlformats.org/officeDocument/2006/relationships/hyperlink" Target="https://files.consumerfinance.gov/f/documents/cfpb_racial-economic-disparities-in-mortgage-market_slides_2021-08.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37"/>
          <p:cNvSpPr txBox="1"/>
          <p:nvPr>
            <p:ph idx="1" type="subTitle"/>
          </p:nvPr>
        </p:nvSpPr>
        <p:spPr>
          <a:xfrm flipH="1">
            <a:off x="742950" y="3101467"/>
            <a:ext cx="36291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RJC Housing Committee HMDA 2007 - 2017 data review</a:t>
            </a:r>
            <a:endParaRPr>
              <a:solidFill>
                <a:srgbClr val="434343"/>
              </a:solidFill>
            </a:endParaRPr>
          </a:p>
        </p:txBody>
      </p:sp>
      <p:sp>
        <p:nvSpPr>
          <p:cNvPr id="230" name="Google Shape;230;p37"/>
          <p:cNvSpPr txBox="1"/>
          <p:nvPr>
            <p:ph type="ctrTitle"/>
          </p:nvPr>
        </p:nvSpPr>
        <p:spPr>
          <a:xfrm flipH="1">
            <a:off x="742900" y="2221200"/>
            <a:ext cx="42027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RJC</a:t>
            </a:r>
            <a:endParaRPr>
              <a:solidFill>
                <a:srgbClr val="434343"/>
              </a:solidFill>
            </a:endParaRPr>
          </a:p>
          <a:p>
            <a:pPr indent="0" lvl="0" marL="0" rtl="0" algn="l">
              <a:spcBef>
                <a:spcPts val="0"/>
              </a:spcBef>
              <a:spcAft>
                <a:spcPts val="0"/>
              </a:spcAft>
              <a:buNone/>
            </a:pPr>
            <a:r>
              <a:rPr lang="en" sz="2800">
                <a:latin typeface="Montserrat Light"/>
                <a:ea typeface="Montserrat Light"/>
                <a:cs typeface="Montserrat Light"/>
                <a:sym typeface="Montserrat Light"/>
              </a:rPr>
              <a:t>Housing Presentation</a:t>
            </a:r>
            <a:endParaRPr sz="2800">
              <a:solidFill>
                <a:srgbClr val="434343"/>
              </a:solidFill>
              <a:latin typeface="Montserrat Light"/>
              <a:ea typeface="Montserrat Light"/>
              <a:cs typeface="Montserrat Light"/>
              <a:sym typeface="Montserrat Light"/>
            </a:endParaRPr>
          </a:p>
        </p:txBody>
      </p:sp>
      <p:cxnSp>
        <p:nvCxnSpPr>
          <p:cNvPr id="231" name="Google Shape;231;p37"/>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sp>
        <p:nvSpPr>
          <p:cNvPr id="232" name="Google Shape;232;p37"/>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p:nvPr/>
        </p:nvSpPr>
        <p:spPr>
          <a:xfrm>
            <a:off x="4105800" y="1878775"/>
            <a:ext cx="5253835" cy="2215847"/>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5457613" y="1877074"/>
            <a:ext cx="701087" cy="421961"/>
          </a:xfrm>
          <a:custGeom>
            <a:rect b="b" l="l" r="r" t="t"/>
            <a:pathLst>
              <a:path extrusionOk="0" h="14180" w="2356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3600418" y="3969027"/>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7"/>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4281800" y="4546074"/>
            <a:ext cx="4972210" cy="667585"/>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46" name="Google Shape;546;p46"/>
          <p:cNvSpPr txBox="1"/>
          <p:nvPr/>
        </p:nvSpPr>
        <p:spPr>
          <a:xfrm>
            <a:off x="6892286" y="1678825"/>
            <a:ext cx="14673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ADVANTAGES &amp; DISADVANTAGES </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Collection of f</a:t>
            </a:r>
            <a:r>
              <a:rPr lang="en" sz="1000">
                <a:solidFill>
                  <a:srgbClr val="434343"/>
                </a:solidFill>
                <a:latin typeface="EB Garamond"/>
                <a:ea typeface="EB Garamond"/>
                <a:cs typeface="EB Garamond"/>
                <a:sym typeface="EB Garamond"/>
              </a:rPr>
              <a:t>inancing</a:t>
            </a:r>
            <a:r>
              <a:rPr lang="en" sz="1000">
                <a:solidFill>
                  <a:srgbClr val="434343"/>
                </a:solidFill>
                <a:latin typeface="EB Garamond"/>
                <a:ea typeface="EB Garamond"/>
                <a:cs typeface="EB Garamond"/>
                <a:sym typeface="EB Garamond"/>
              </a:rPr>
              <a:t> data from </a:t>
            </a:r>
            <a:r>
              <a:rPr lang="en" sz="1000">
                <a:solidFill>
                  <a:srgbClr val="434343"/>
                </a:solidFill>
                <a:latin typeface="EB Garamond"/>
                <a:ea typeface="EB Garamond"/>
                <a:cs typeface="EB Garamond"/>
                <a:sym typeface="EB Garamond"/>
              </a:rPr>
              <a:t>various</a:t>
            </a:r>
            <a:r>
              <a:rPr lang="en" sz="1000">
                <a:solidFill>
                  <a:srgbClr val="434343"/>
                </a:solidFill>
                <a:latin typeface="EB Garamond"/>
                <a:ea typeface="EB Garamond"/>
                <a:cs typeface="EB Garamond"/>
                <a:sym typeface="EB Garamond"/>
              </a:rPr>
              <a:t> sources (banks), consequently, some incomplete </a:t>
            </a:r>
            <a:r>
              <a:rPr lang="en" sz="1000">
                <a:solidFill>
                  <a:srgbClr val="434343"/>
                </a:solidFill>
                <a:latin typeface="EB Garamond"/>
                <a:ea typeface="EB Garamond"/>
                <a:cs typeface="EB Garamond"/>
                <a:sym typeface="EB Garamond"/>
              </a:rPr>
              <a:t>fields</a:t>
            </a:r>
            <a:r>
              <a:rPr lang="en" sz="1000">
                <a:solidFill>
                  <a:srgbClr val="434343"/>
                </a:solidFill>
                <a:latin typeface="EB Garamond"/>
                <a:ea typeface="EB Garamond"/>
                <a:cs typeface="EB Garamond"/>
                <a:sym typeface="EB Garamond"/>
              </a:rPr>
              <a:t> </a:t>
            </a:r>
            <a:endParaRPr sz="1000">
              <a:solidFill>
                <a:srgbClr val="434343"/>
              </a:solidFill>
              <a:latin typeface="EB Garamond"/>
              <a:ea typeface="EB Garamond"/>
              <a:cs typeface="EB Garamond"/>
              <a:sym typeface="EB Garamond"/>
            </a:endParaRPr>
          </a:p>
        </p:txBody>
      </p:sp>
      <p:sp>
        <p:nvSpPr>
          <p:cNvPr id="547" name="Google Shape;547;p46"/>
          <p:cNvSpPr txBox="1"/>
          <p:nvPr/>
        </p:nvSpPr>
        <p:spPr>
          <a:xfrm>
            <a:off x="762813" y="2303013"/>
            <a:ext cx="1467300" cy="5259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HMDA</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000">
                <a:solidFill>
                  <a:srgbClr val="434343"/>
                </a:solidFill>
                <a:latin typeface="EB Garamond"/>
                <a:ea typeface="EB Garamond"/>
                <a:cs typeface="EB Garamond"/>
                <a:sym typeface="EB Garamond"/>
              </a:rPr>
              <a:t>Open-source </a:t>
            </a:r>
            <a:endParaRPr sz="1000">
              <a:solidFill>
                <a:srgbClr val="434343"/>
              </a:solidFill>
              <a:latin typeface="EB Garamond"/>
              <a:ea typeface="EB Garamond"/>
              <a:cs typeface="EB Garamond"/>
              <a:sym typeface="EB Garamond"/>
            </a:endParaRPr>
          </a:p>
        </p:txBody>
      </p:sp>
      <p:sp>
        <p:nvSpPr>
          <p:cNvPr id="548" name="Google Shape;548;p46"/>
          <p:cNvSpPr txBox="1"/>
          <p:nvPr/>
        </p:nvSpPr>
        <p:spPr>
          <a:xfrm>
            <a:off x="6913886" y="2893038"/>
            <a:ext cx="14673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ANALYSIS</a:t>
            </a:r>
            <a:r>
              <a:rPr lang="en" sz="1200">
                <a:solidFill>
                  <a:srgbClr val="434343"/>
                </a:solidFill>
                <a:latin typeface="Montserrat ExtraBold"/>
                <a:ea typeface="Montserrat ExtraBold"/>
                <a:cs typeface="Montserrat ExtraBold"/>
                <a:sym typeface="Montserrat ExtraBold"/>
              </a:rPr>
              <a:t> </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Done mainly in excel and Google </a:t>
            </a:r>
            <a:r>
              <a:rPr lang="en" sz="1000">
                <a:solidFill>
                  <a:srgbClr val="434343"/>
                </a:solidFill>
                <a:latin typeface="EB Garamond"/>
                <a:ea typeface="EB Garamond"/>
                <a:cs typeface="EB Garamond"/>
                <a:sym typeface="EB Garamond"/>
              </a:rPr>
              <a:t>Collaboratory</a:t>
            </a:r>
            <a:r>
              <a:rPr lang="en" sz="1000">
                <a:solidFill>
                  <a:srgbClr val="434343"/>
                </a:solidFill>
                <a:latin typeface="EB Garamond"/>
                <a:ea typeface="EB Garamond"/>
                <a:cs typeface="EB Garamond"/>
                <a:sym typeface="EB Garamond"/>
              </a:rPr>
              <a:t> (Python)</a:t>
            </a:r>
            <a:endParaRPr sz="1000">
              <a:solidFill>
                <a:srgbClr val="434343"/>
              </a:solidFill>
              <a:latin typeface="EB Garamond"/>
              <a:ea typeface="EB Garamond"/>
              <a:cs typeface="EB Garamond"/>
              <a:sym typeface="EB Garamond"/>
            </a:endParaRPr>
          </a:p>
        </p:txBody>
      </p:sp>
      <p:sp>
        <p:nvSpPr>
          <p:cNvPr id="549" name="Google Shape;549;p46"/>
          <p:cNvSpPr/>
          <p:nvPr/>
        </p:nvSpPr>
        <p:spPr>
          <a:xfrm>
            <a:off x="-5555638" y="723048"/>
            <a:ext cx="106534" cy="94700"/>
          </a:xfrm>
          <a:custGeom>
            <a:rect b="b" l="l" r="r" t="t"/>
            <a:pathLst>
              <a:path extrusionOk="0" h="3788" w="4019">
                <a:moveTo>
                  <a:pt x="4018" y="1"/>
                </a:moveTo>
                <a:lnTo>
                  <a:pt x="1" y="3788"/>
                </a:lnTo>
                <a:lnTo>
                  <a:pt x="4018" y="3788"/>
                </a:lnTo>
                <a:lnTo>
                  <a:pt x="4018" y="1"/>
                </a:ln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a:off x="-5260011" y="1355471"/>
            <a:ext cx="107064" cy="94700"/>
          </a:xfrm>
          <a:custGeom>
            <a:rect b="b" l="l" r="r" t="t"/>
            <a:pathLst>
              <a:path extrusionOk="0" h="3788" w="4039">
                <a:moveTo>
                  <a:pt x="4038" y="0"/>
                </a:moveTo>
                <a:lnTo>
                  <a:pt x="0" y="3787"/>
                </a:lnTo>
                <a:lnTo>
                  <a:pt x="4038" y="3787"/>
                </a:lnTo>
                <a:lnTo>
                  <a:pt x="403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4970507" y="1987869"/>
            <a:ext cx="107064" cy="94200"/>
          </a:xfrm>
          <a:custGeom>
            <a:rect b="b" l="l" r="r" t="t"/>
            <a:pathLst>
              <a:path extrusionOk="0" h="3768" w="4039">
                <a:moveTo>
                  <a:pt x="4038" y="1"/>
                </a:moveTo>
                <a:lnTo>
                  <a:pt x="0" y="3767"/>
                </a:lnTo>
                <a:lnTo>
                  <a:pt x="4038" y="3767"/>
                </a:lnTo>
                <a:lnTo>
                  <a:pt x="403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p:nvPr/>
        </p:nvSpPr>
        <p:spPr>
          <a:xfrm>
            <a:off x="-5845142" y="185325"/>
            <a:ext cx="3108190" cy="632425"/>
          </a:xfrm>
          <a:custGeom>
            <a:rect b="b" l="l" r="r" t="t"/>
            <a:pathLst>
              <a:path extrusionOk="0" h="25297" w="117257">
                <a:moveTo>
                  <a:pt x="1" y="0"/>
                </a:moveTo>
                <a:lnTo>
                  <a:pt x="14647" y="25297"/>
                </a:lnTo>
                <a:lnTo>
                  <a:pt x="102066" y="25297"/>
                </a:lnTo>
                <a:lnTo>
                  <a:pt x="117257" y="0"/>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a:off x="-5555638" y="817723"/>
            <a:ext cx="2424880" cy="631925"/>
          </a:xfrm>
          <a:custGeom>
            <a:rect b="b" l="l" r="r" t="t"/>
            <a:pathLst>
              <a:path extrusionOk="0" h="25277" w="91479">
                <a:moveTo>
                  <a:pt x="1" y="1"/>
                </a:moveTo>
                <a:lnTo>
                  <a:pt x="14647" y="25276"/>
                </a:lnTo>
                <a:lnTo>
                  <a:pt x="76602" y="25276"/>
                </a:lnTo>
                <a:lnTo>
                  <a:pt x="91479" y="1"/>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5259481" y="1449621"/>
            <a:ext cx="1739369" cy="632450"/>
          </a:xfrm>
          <a:custGeom>
            <a:rect b="b" l="l" r="r" t="t"/>
            <a:pathLst>
              <a:path extrusionOk="0" h="25298" w="65618">
                <a:moveTo>
                  <a:pt x="1" y="0"/>
                </a:moveTo>
                <a:lnTo>
                  <a:pt x="14417" y="25297"/>
                </a:lnTo>
                <a:lnTo>
                  <a:pt x="50887" y="25297"/>
                </a:lnTo>
                <a:lnTo>
                  <a:pt x="65617"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p:nvPr/>
        </p:nvSpPr>
        <p:spPr>
          <a:xfrm>
            <a:off x="-4970507" y="2082044"/>
            <a:ext cx="1061572" cy="632425"/>
          </a:xfrm>
          <a:custGeom>
            <a:rect b="b" l="l" r="r" t="t"/>
            <a:pathLst>
              <a:path extrusionOk="0" h="25297" w="40048">
                <a:moveTo>
                  <a:pt x="0" y="0"/>
                </a:moveTo>
                <a:lnTo>
                  <a:pt x="14668" y="25297"/>
                </a:lnTo>
                <a:lnTo>
                  <a:pt x="25360" y="25297"/>
                </a:lnTo>
                <a:lnTo>
                  <a:pt x="4004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txBox="1"/>
          <p:nvPr/>
        </p:nvSpPr>
        <p:spPr>
          <a:xfrm>
            <a:off x="871413" y="3830175"/>
            <a:ext cx="1358700" cy="4893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RANGE</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000">
                <a:solidFill>
                  <a:srgbClr val="434343"/>
                </a:solidFill>
                <a:latin typeface="EB Garamond"/>
                <a:ea typeface="EB Garamond"/>
                <a:cs typeface="EB Garamond"/>
                <a:sym typeface="EB Garamond"/>
              </a:rPr>
              <a:t>From 2007-2017. We also created a cumulative HMDA data set for analysis </a:t>
            </a:r>
            <a:endParaRPr sz="1000">
              <a:solidFill>
                <a:srgbClr val="434343"/>
              </a:solidFill>
              <a:latin typeface="EB Garamond"/>
              <a:ea typeface="EB Garamond"/>
              <a:cs typeface="EB Garamond"/>
              <a:sym typeface="EB Garamond"/>
            </a:endParaRPr>
          </a:p>
        </p:txBody>
      </p:sp>
      <p:cxnSp>
        <p:nvCxnSpPr>
          <p:cNvPr id="557" name="Google Shape;557;p46"/>
          <p:cNvCxnSpPr/>
          <p:nvPr/>
        </p:nvCxnSpPr>
        <p:spPr>
          <a:xfrm rot="10800000">
            <a:off x="-3146278" y="740156"/>
            <a:ext cx="559200" cy="0"/>
          </a:xfrm>
          <a:prstGeom prst="straightConnector1">
            <a:avLst/>
          </a:prstGeom>
          <a:noFill/>
          <a:ln cap="flat" cmpd="sng" w="19050">
            <a:solidFill>
              <a:srgbClr val="DD7E6B"/>
            </a:solidFill>
            <a:prstDash val="solid"/>
            <a:round/>
            <a:headEnd len="med" w="med" type="oval"/>
            <a:tailEnd len="med" w="med" type="none"/>
          </a:ln>
        </p:spPr>
      </p:cxnSp>
      <p:cxnSp>
        <p:nvCxnSpPr>
          <p:cNvPr id="558" name="Google Shape;558;p46"/>
          <p:cNvCxnSpPr/>
          <p:nvPr/>
        </p:nvCxnSpPr>
        <p:spPr>
          <a:xfrm rot="10800000">
            <a:off x="-3857300" y="1918253"/>
            <a:ext cx="1284300" cy="0"/>
          </a:xfrm>
          <a:prstGeom prst="straightConnector1">
            <a:avLst/>
          </a:prstGeom>
          <a:noFill/>
          <a:ln cap="flat" cmpd="sng" w="19050">
            <a:solidFill>
              <a:srgbClr val="B7B7B7"/>
            </a:solidFill>
            <a:prstDash val="solid"/>
            <a:round/>
            <a:headEnd len="med" w="med" type="oval"/>
            <a:tailEnd len="med" w="med" type="none"/>
          </a:ln>
        </p:spPr>
      </p:cxnSp>
      <p:cxnSp>
        <p:nvCxnSpPr>
          <p:cNvPr id="559" name="Google Shape;559;p46"/>
          <p:cNvCxnSpPr/>
          <p:nvPr/>
        </p:nvCxnSpPr>
        <p:spPr>
          <a:xfrm>
            <a:off x="-5537512" y="2605075"/>
            <a:ext cx="922800" cy="0"/>
          </a:xfrm>
          <a:prstGeom prst="straightConnector1">
            <a:avLst/>
          </a:prstGeom>
          <a:noFill/>
          <a:ln cap="flat" cmpd="sng" w="19050">
            <a:solidFill>
              <a:srgbClr val="666666"/>
            </a:solidFill>
            <a:prstDash val="solid"/>
            <a:round/>
            <a:headEnd len="med" w="med" type="oval"/>
            <a:tailEnd len="med" w="med" type="none"/>
          </a:ln>
        </p:spPr>
      </p:cxnSp>
      <p:sp>
        <p:nvSpPr>
          <p:cNvPr id="560" name="Google Shape;560;p46"/>
          <p:cNvSpPr/>
          <p:nvPr/>
        </p:nvSpPr>
        <p:spPr>
          <a:xfrm>
            <a:off x="-4722898" y="2665300"/>
            <a:ext cx="566400" cy="4248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4619562" y="3193035"/>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rot="10800000">
            <a:off x="2690590" y="2071637"/>
            <a:ext cx="3753296" cy="70693"/>
          </a:xfrm>
          <a:custGeom>
            <a:rect b="b" l="l" r="r" t="t"/>
            <a:pathLst>
              <a:path extrusionOk="0" h="5380" w="285639">
                <a:moveTo>
                  <a:pt x="0" y="1"/>
                </a:moveTo>
                <a:lnTo>
                  <a:pt x="0" y="5379"/>
                </a:lnTo>
                <a:lnTo>
                  <a:pt x="285639" y="5379"/>
                </a:lnTo>
                <a:lnTo>
                  <a:pt x="2856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rot="10800000">
            <a:off x="3162145" y="2509501"/>
            <a:ext cx="2833878" cy="68775"/>
          </a:xfrm>
          <a:custGeom>
            <a:rect b="b" l="l" r="r" t="t"/>
            <a:pathLst>
              <a:path extrusionOk="0" h="5234" w="215668">
                <a:moveTo>
                  <a:pt x="1" y="1"/>
                </a:moveTo>
                <a:lnTo>
                  <a:pt x="1" y="5234"/>
                </a:lnTo>
                <a:lnTo>
                  <a:pt x="215668" y="5234"/>
                </a:lnTo>
                <a:lnTo>
                  <a:pt x="2156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rot="10800000">
            <a:off x="2778785" y="1435924"/>
            <a:ext cx="3588035" cy="635726"/>
          </a:xfrm>
          <a:custGeom>
            <a:rect b="b" l="l" r="r" t="t"/>
            <a:pathLst>
              <a:path extrusionOk="0" h="48381" w="273062">
                <a:moveTo>
                  <a:pt x="1" y="0"/>
                </a:moveTo>
                <a:lnTo>
                  <a:pt x="1" y="48381"/>
                </a:lnTo>
                <a:lnTo>
                  <a:pt x="273061" y="48381"/>
                </a:lnTo>
                <a:lnTo>
                  <a:pt x="273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rot="10800000">
            <a:off x="3241826" y="1435924"/>
            <a:ext cx="2661954" cy="1073591"/>
          </a:xfrm>
          <a:custGeom>
            <a:rect b="b" l="l" r="r" t="t"/>
            <a:pathLst>
              <a:path extrusionOk="0" h="81704" w="202584">
                <a:moveTo>
                  <a:pt x="0" y="1"/>
                </a:moveTo>
                <a:lnTo>
                  <a:pt x="0" y="81704"/>
                </a:lnTo>
                <a:lnTo>
                  <a:pt x="202584" y="81704"/>
                </a:lnTo>
                <a:lnTo>
                  <a:pt x="20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rot="10800000">
            <a:off x="3759607" y="1435924"/>
            <a:ext cx="1626390" cy="1626390"/>
          </a:xfrm>
          <a:custGeom>
            <a:rect b="b" l="l" r="r" t="t"/>
            <a:pathLst>
              <a:path extrusionOk="0" h="123774" w="123774">
                <a:moveTo>
                  <a:pt x="0" y="0"/>
                </a:moveTo>
                <a:lnTo>
                  <a:pt x="0" y="123774"/>
                </a:lnTo>
                <a:lnTo>
                  <a:pt x="123774" y="123774"/>
                </a:lnTo>
                <a:lnTo>
                  <a:pt x="123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rot="10800000">
            <a:off x="3677837" y="3062301"/>
            <a:ext cx="1789931" cy="65161"/>
          </a:xfrm>
          <a:custGeom>
            <a:rect b="b" l="l" r="r" t="t"/>
            <a:pathLst>
              <a:path extrusionOk="0" h="4959" w="136220">
                <a:moveTo>
                  <a:pt x="0" y="1"/>
                </a:moveTo>
                <a:lnTo>
                  <a:pt x="0" y="4958"/>
                </a:lnTo>
                <a:lnTo>
                  <a:pt x="136220" y="4958"/>
                </a:lnTo>
                <a:lnTo>
                  <a:pt x="1362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rot="10800000">
            <a:off x="4266115" y="1435924"/>
            <a:ext cx="613375" cy="2576531"/>
          </a:xfrm>
          <a:custGeom>
            <a:rect b="b" l="l" r="r" t="t"/>
            <a:pathLst>
              <a:path extrusionOk="0" h="196083" w="46680">
                <a:moveTo>
                  <a:pt x="1" y="1"/>
                </a:moveTo>
                <a:lnTo>
                  <a:pt x="1" y="196083"/>
                </a:lnTo>
                <a:lnTo>
                  <a:pt x="46679" y="196083"/>
                </a:lnTo>
                <a:lnTo>
                  <a:pt x="466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rot="10800000">
            <a:off x="4359441" y="4012435"/>
            <a:ext cx="439296" cy="62404"/>
          </a:xfrm>
          <a:custGeom>
            <a:rect b="b" l="l" r="r" t="t"/>
            <a:pathLst>
              <a:path extrusionOk="0" h="7396" w="33432">
                <a:moveTo>
                  <a:pt x="1" y="0"/>
                </a:moveTo>
                <a:lnTo>
                  <a:pt x="1" y="7396"/>
                </a:lnTo>
                <a:lnTo>
                  <a:pt x="33432" y="7396"/>
                </a:lnTo>
                <a:lnTo>
                  <a:pt x="334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rot="10800000">
            <a:off x="4377700" y="3274670"/>
            <a:ext cx="141807" cy="141846"/>
          </a:xfrm>
          <a:custGeom>
            <a:rect b="b" l="l" r="r" t="t"/>
            <a:pathLst>
              <a:path extrusionOk="0" h="10795" w="10792">
                <a:moveTo>
                  <a:pt x="0" y="0"/>
                </a:moveTo>
                <a:lnTo>
                  <a:pt x="0" y="10794"/>
                </a:lnTo>
                <a:lnTo>
                  <a:pt x="10792" y="1079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rot="10800000">
            <a:off x="4377700" y="3274670"/>
            <a:ext cx="141807" cy="141846"/>
          </a:xfrm>
          <a:custGeom>
            <a:rect b="b" l="l" r="r" t="t"/>
            <a:pathLst>
              <a:path extrusionOk="0" h="10795" w="10792">
                <a:moveTo>
                  <a:pt x="0" y="0"/>
                </a:moveTo>
                <a:lnTo>
                  <a:pt x="10792" y="10794"/>
                </a:lnTo>
                <a:lnTo>
                  <a:pt x="107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rot="10800000">
            <a:off x="3847422" y="2855359"/>
            <a:ext cx="122268" cy="122228"/>
          </a:xfrm>
          <a:custGeom>
            <a:rect b="b" l="l" r="r" t="t"/>
            <a:pathLst>
              <a:path extrusionOk="0" h="9302" w="9305">
                <a:moveTo>
                  <a:pt x="0" y="0"/>
                </a:moveTo>
                <a:lnTo>
                  <a:pt x="0" y="9302"/>
                </a:lnTo>
                <a:lnTo>
                  <a:pt x="9304" y="930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6"/>
          <p:cNvSpPr/>
          <p:nvPr/>
        </p:nvSpPr>
        <p:spPr>
          <a:xfrm rot="10800000">
            <a:off x="3847422" y="2855359"/>
            <a:ext cx="122268" cy="122228"/>
          </a:xfrm>
          <a:custGeom>
            <a:rect b="b" l="l" r="r" t="t"/>
            <a:pathLst>
              <a:path extrusionOk="0" h="9302" w="9305">
                <a:moveTo>
                  <a:pt x="0" y="0"/>
                </a:moveTo>
                <a:lnTo>
                  <a:pt x="9304" y="9302"/>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rot="10800000">
            <a:off x="4622997" y="3748695"/>
            <a:ext cx="141859" cy="141846"/>
          </a:xfrm>
          <a:custGeom>
            <a:rect b="b" l="l" r="r" t="t"/>
            <a:pathLst>
              <a:path extrusionOk="0" h="10795" w="10796">
                <a:moveTo>
                  <a:pt x="1" y="0"/>
                </a:moveTo>
                <a:lnTo>
                  <a:pt x="1" y="10794"/>
                </a:lnTo>
                <a:lnTo>
                  <a:pt x="10795" y="1079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rot="10800000">
            <a:off x="4622997" y="3748695"/>
            <a:ext cx="141859" cy="141846"/>
          </a:xfrm>
          <a:custGeom>
            <a:rect b="b" l="l" r="r" t="t"/>
            <a:pathLst>
              <a:path extrusionOk="0" h="10795" w="10796">
                <a:moveTo>
                  <a:pt x="1" y="0"/>
                </a:moveTo>
                <a:lnTo>
                  <a:pt x="10795" y="10794"/>
                </a:lnTo>
                <a:lnTo>
                  <a:pt x="10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rot="10800000">
            <a:off x="4377700" y="3748695"/>
            <a:ext cx="141807" cy="141846"/>
          </a:xfrm>
          <a:custGeom>
            <a:rect b="b" l="l" r="r" t="t"/>
            <a:pathLst>
              <a:path extrusionOk="0" h="10795" w="10792">
                <a:moveTo>
                  <a:pt x="0" y="0"/>
                </a:moveTo>
                <a:lnTo>
                  <a:pt x="0" y="10794"/>
                </a:lnTo>
                <a:lnTo>
                  <a:pt x="10792" y="1079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rot="10800000">
            <a:off x="4377700" y="3748695"/>
            <a:ext cx="141807" cy="141846"/>
          </a:xfrm>
          <a:custGeom>
            <a:rect b="b" l="l" r="r" t="t"/>
            <a:pathLst>
              <a:path extrusionOk="0" h="10795" w="10792">
                <a:moveTo>
                  <a:pt x="0" y="0"/>
                </a:moveTo>
                <a:lnTo>
                  <a:pt x="10792" y="10794"/>
                </a:lnTo>
                <a:lnTo>
                  <a:pt x="107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rot="10800000">
            <a:off x="4622997" y="3511663"/>
            <a:ext cx="141859" cy="141859"/>
          </a:xfrm>
          <a:custGeom>
            <a:rect b="b" l="l" r="r" t="t"/>
            <a:pathLst>
              <a:path extrusionOk="0" h="10796" w="10796">
                <a:moveTo>
                  <a:pt x="1" y="1"/>
                </a:moveTo>
                <a:lnTo>
                  <a:pt x="1" y="10795"/>
                </a:lnTo>
                <a:lnTo>
                  <a:pt x="10795" y="1079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rot="10800000">
            <a:off x="4622997" y="3511663"/>
            <a:ext cx="141859" cy="141859"/>
          </a:xfrm>
          <a:custGeom>
            <a:rect b="b" l="l" r="r" t="t"/>
            <a:pathLst>
              <a:path extrusionOk="0" h="10796" w="10796">
                <a:moveTo>
                  <a:pt x="1" y="1"/>
                </a:moveTo>
                <a:lnTo>
                  <a:pt x="10795" y="10795"/>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rot="10800000">
            <a:off x="4377700" y="3511663"/>
            <a:ext cx="141807" cy="141859"/>
          </a:xfrm>
          <a:custGeom>
            <a:rect b="b" l="l" r="r" t="t"/>
            <a:pathLst>
              <a:path extrusionOk="0" h="10796" w="10792">
                <a:moveTo>
                  <a:pt x="0" y="1"/>
                </a:moveTo>
                <a:lnTo>
                  <a:pt x="0" y="10795"/>
                </a:lnTo>
                <a:lnTo>
                  <a:pt x="10792" y="1079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
          <p:cNvSpPr/>
          <p:nvPr/>
        </p:nvSpPr>
        <p:spPr>
          <a:xfrm rot="10800000">
            <a:off x="4377700" y="3511663"/>
            <a:ext cx="141807" cy="141859"/>
          </a:xfrm>
          <a:custGeom>
            <a:rect b="b" l="l" r="r" t="t"/>
            <a:pathLst>
              <a:path extrusionOk="0" h="10796" w="10792">
                <a:moveTo>
                  <a:pt x="0" y="1"/>
                </a:moveTo>
                <a:lnTo>
                  <a:pt x="10792" y="10795"/>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rot="10800000">
            <a:off x="4622997" y="3274670"/>
            <a:ext cx="141859" cy="141846"/>
          </a:xfrm>
          <a:custGeom>
            <a:rect b="b" l="l" r="r" t="t"/>
            <a:pathLst>
              <a:path extrusionOk="0" h="10795" w="10796">
                <a:moveTo>
                  <a:pt x="1" y="0"/>
                </a:moveTo>
                <a:lnTo>
                  <a:pt x="1" y="10794"/>
                </a:lnTo>
                <a:lnTo>
                  <a:pt x="10795" y="1079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rot="10800000">
            <a:off x="4622997" y="3274670"/>
            <a:ext cx="141859" cy="141846"/>
          </a:xfrm>
          <a:custGeom>
            <a:rect b="b" l="l" r="r" t="t"/>
            <a:pathLst>
              <a:path extrusionOk="0" h="10795" w="10796">
                <a:moveTo>
                  <a:pt x="1" y="0"/>
                </a:moveTo>
                <a:lnTo>
                  <a:pt x="10795" y="10794"/>
                </a:lnTo>
                <a:lnTo>
                  <a:pt x="10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p:nvPr/>
        </p:nvSpPr>
        <p:spPr>
          <a:xfrm rot="10800000">
            <a:off x="4622997" y="3037637"/>
            <a:ext cx="141859" cy="141859"/>
          </a:xfrm>
          <a:custGeom>
            <a:rect b="b" l="l" r="r" t="t"/>
            <a:pathLst>
              <a:path extrusionOk="0" h="10796" w="10796">
                <a:moveTo>
                  <a:pt x="1" y="1"/>
                </a:moveTo>
                <a:lnTo>
                  <a:pt x="1" y="10795"/>
                </a:lnTo>
                <a:lnTo>
                  <a:pt x="10795" y="1079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rot="10800000">
            <a:off x="4622997" y="3037637"/>
            <a:ext cx="141859" cy="141859"/>
          </a:xfrm>
          <a:custGeom>
            <a:rect b="b" l="l" r="r" t="t"/>
            <a:pathLst>
              <a:path extrusionOk="0" h="10796" w="10796">
                <a:moveTo>
                  <a:pt x="1" y="1"/>
                </a:moveTo>
                <a:lnTo>
                  <a:pt x="10795" y="10795"/>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rot="10800000">
            <a:off x="4377700" y="3037637"/>
            <a:ext cx="141807" cy="141859"/>
          </a:xfrm>
          <a:custGeom>
            <a:rect b="b" l="l" r="r" t="t"/>
            <a:pathLst>
              <a:path extrusionOk="0" h="10796" w="10792">
                <a:moveTo>
                  <a:pt x="0" y="1"/>
                </a:moveTo>
                <a:lnTo>
                  <a:pt x="0" y="10795"/>
                </a:lnTo>
                <a:lnTo>
                  <a:pt x="10792" y="1079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rot="10800000">
            <a:off x="4377700" y="3037637"/>
            <a:ext cx="141807" cy="141859"/>
          </a:xfrm>
          <a:custGeom>
            <a:rect b="b" l="l" r="r" t="t"/>
            <a:pathLst>
              <a:path extrusionOk="0" h="10796" w="10792">
                <a:moveTo>
                  <a:pt x="0" y="1"/>
                </a:moveTo>
                <a:lnTo>
                  <a:pt x="10792" y="10795"/>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rot="10800000">
            <a:off x="4058897" y="2855359"/>
            <a:ext cx="122228" cy="122228"/>
          </a:xfrm>
          <a:custGeom>
            <a:rect b="b" l="l" r="r" t="t"/>
            <a:pathLst>
              <a:path extrusionOk="0" h="9302" w="9302">
                <a:moveTo>
                  <a:pt x="0" y="0"/>
                </a:moveTo>
                <a:lnTo>
                  <a:pt x="0" y="9302"/>
                </a:lnTo>
                <a:lnTo>
                  <a:pt x="9302" y="930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rot="10800000">
            <a:off x="4058897" y="2855359"/>
            <a:ext cx="122228" cy="122228"/>
          </a:xfrm>
          <a:custGeom>
            <a:rect b="b" l="l" r="r" t="t"/>
            <a:pathLst>
              <a:path extrusionOk="0" h="9302" w="9302">
                <a:moveTo>
                  <a:pt x="0" y="0"/>
                </a:moveTo>
                <a:lnTo>
                  <a:pt x="9302" y="9302"/>
                </a:lnTo>
                <a:lnTo>
                  <a:pt x="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rot="10800000">
            <a:off x="4058897" y="2621283"/>
            <a:ext cx="122228" cy="122268"/>
          </a:xfrm>
          <a:custGeom>
            <a:rect b="b" l="l" r="r" t="t"/>
            <a:pathLst>
              <a:path extrusionOk="0" h="9305" w="9302">
                <a:moveTo>
                  <a:pt x="0" y="1"/>
                </a:moveTo>
                <a:lnTo>
                  <a:pt x="0" y="9305"/>
                </a:lnTo>
                <a:lnTo>
                  <a:pt x="9302"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rot="10800000">
            <a:off x="4058897" y="2621283"/>
            <a:ext cx="122228" cy="122268"/>
          </a:xfrm>
          <a:custGeom>
            <a:rect b="b" l="l" r="r" t="t"/>
            <a:pathLst>
              <a:path extrusionOk="0" h="9305" w="9302">
                <a:moveTo>
                  <a:pt x="0"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rot="10800000">
            <a:off x="3847422" y="2621283"/>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rot="10800000">
            <a:off x="3847422" y="2621283"/>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rot="10800000">
            <a:off x="4058897" y="2387247"/>
            <a:ext cx="122228" cy="122268"/>
          </a:xfrm>
          <a:custGeom>
            <a:rect b="b" l="l" r="r" t="t"/>
            <a:pathLst>
              <a:path extrusionOk="0" h="9305" w="9302">
                <a:moveTo>
                  <a:pt x="0" y="1"/>
                </a:moveTo>
                <a:lnTo>
                  <a:pt x="0" y="9305"/>
                </a:lnTo>
                <a:lnTo>
                  <a:pt x="9302"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rot="10800000">
            <a:off x="4058897" y="2387247"/>
            <a:ext cx="122228" cy="122268"/>
          </a:xfrm>
          <a:custGeom>
            <a:rect b="b" l="l" r="r" t="t"/>
            <a:pathLst>
              <a:path extrusionOk="0" h="9305" w="9302">
                <a:moveTo>
                  <a:pt x="0"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rot="10800000">
            <a:off x="3847422" y="2387247"/>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rot="10800000">
            <a:off x="3847422" y="2387247"/>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rot="10800000">
            <a:off x="4058897" y="2153171"/>
            <a:ext cx="122228" cy="122268"/>
          </a:xfrm>
          <a:custGeom>
            <a:rect b="b" l="l" r="r" t="t"/>
            <a:pathLst>
              <a:path extrusionOk="0" h="9305" w="9302">
                <a:moveTo>
                  <a:pt x="0" y="1"/>
                </a:moveTo>
                <a:lnTo>
                  <a:pt x="0" y="9305"/>
                </a:lnTo>
                <a:lnTo>
                  <a:pt x="9302"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rot="10800000">
            <a:off x="4058897" y="2153171"/>
            <a:ext cx="122228" cy="122268"/>
          </a:xfrm>
          <a:custGeom>
            <a:rect b="b" l="l" r="r" t="t"/>
            <a:pathLst>
              <a:path extrusionOk="0" h="9305" w="9302">
                <a:moveTo>
                  <a:pt x="0"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rot="10800000">
            <a:off x="3847422" y="2153171"/>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rot="10800000">
            <a:off x="3847422" y="2153171"/>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rot="10800000">
            <a:off x="4058897" y="1919134"/>
            <a:ext cx="122228" cy="122268"/>
          </a:xfrm>
          <a:custGeom>
            <a:rect b="b" l="l" r="r" t="t"/>
            <a:pathLst>
              <a:path extrusionOk="0" h="9305" w="9302">
                <a:moveTo>
                  <a:pt x="0" y="1"/>
                </a:moveTo>
                <a:lnTo>
                  <a:pt x="0" y="9305"/>
                </a:lnTo>
                <a:lnTo>
                  <a:pt x="9302"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rot="10800000">
            <a:off x="4058897" y="1919134"/>
            <a:ext cx="122228" cy="122268"/>
          </a:xfrm>
          <a:custGeom>
            <a:rect b="b" l="l" r="r" t="t"/>
            <a:pathLst>
              <a:path extrusionOk="0" h="9305" w="9302">
                <a:moveTo>
                  <a:pt x="0"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rot="10800000">
            <a:off x="3847422" y="1919134"/>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rot="10800000">
            <a:off x="3847422" y="1919134"/>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rot="10800000">
            <a:off x="4058897" y="1685084"/>
            <a:ext cx="122228" cy="122241"/>
          </a:xfrm>
          <a:custGeom>
            <a:rect b="b" l="l" r="r" t="t"/>
            <a:pathLst>
              <a:path extrusionOk="0" h="9303" w="9302">
                <a:moveTo>
                  <a:pt x="0" y="1"/>
                </a:moveTo>
                <a:lnTo>
                  <a:pt x="0" y="9302"/>
                </a:lnTo>
                <a:lnTo>
                  <a:pt x="9302" y="930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rot="10800000">
            <a:off x="4058897" y="1685084"/>
            <a:ext cx="122228" cy="122241"/>
          </a:xfrm>
          <a:custGeom>
            <a:rect b="b" l="l" r="r" t="t"/>
            <a:pathLst>
              <a:path extrusionOk="0" h="9303" w="9302">
                <a:moveTo>
                  <a:pt x="0" y="1"/>
                </a:moveTo>
                <a:lnTo>
                  <a:pt x="9302" y="9302"/>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rot="10800000">
            <a:off x="3847422" y="1685084"/>
            <a:ext cx="122268" cy="122241"/>
          </a:xfrm>
          <a:custGeom>
            <a:rect b="b" l="l" r="r" t="t"/>
            <a:pathLst>
              <a:path extrusionOk="0" h="9303" w="9305">
                <a:moveTo>
                  <a:pt x="0" y="1"/>
                </a:moveTo>
                <a:lnTo>
                  <a:pt x="0" y="9302"/>
                </a:lnTo>
                <a:lnTo>
                  <a:pt x="9304" y="930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rot="10800000">
            <a:off x="3847422" y="1685084"/>
            <a:ext cx="122268" cy="122241"/>
          </a:xfrm>
          <a:custGeom>
            <a:rect b="b" l="l" r="r" t="t"/>
            <a:pathLst>
              <a:path extrusionOk="0" h="9303" w="9305">
                <a:moveTo>
                  <a:pt x="0" y="1"/>
                </a:moveTo>
                <a:lnTo>
                  <a:pt x="9304" y="9302"/>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rot="10800000">
            <a:off x="3549118" y="2261063"/>
            <a:ext cx="122268" cy="122268"/>
          </a:xfrm>
          <a:custGeom>
            <a:rect b="b" l="l" r="r" t="t"/>
            <a:pathLst>
              <a:path extrusionOk="0" h="9305" w="9305">
                <a:moveTo>
                  <a:pt x="1" y="1"/>
                </a:moveTo>
                <a:lnTo>
                  <a:pt x="1" y="9305"/>
                </a:lnTo>
                <a:lnTo>
                  <a:pt x="9305"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rot="10800000">
            <a:off x="3549118" y="2261063"/>
            <a:ext cx="122268" cy="122268"/>
          </a:xfrm>
          <a:custGeom>
            <a:rect b="b" l="l" r="r" t="t"/>
            <a:pathLst>
              <a:path extrusionOk="0" h="9305" w="9305">
                <a:moveTo>
                  <a:pt x="1" y="1"/>
                </a:moveTo>
                <a:lnTo>
                  <a:pt x="9305" y="9305"/>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rot="10800000">
            <a:off x="3337682" y="2261063"/>
            <a:ext cx="122268" cy="122268"/>
          </a:xfrm>
          <a:custGeom>
            <a:rect b="b" l="l" r="r" t="t"/>
            <a:pathLst>
              <a:path extrusionOk="0" h="9305" w="9305">
                <a:moveTo>
                  <a:pt x="1" y="1"/>
                </a:moveTo>
                <a:lnTo>
                  <a:pt x="1" y="9305"/>
                </a:lnTo>
                <a:lnTo>
                  <a:pt x="9305"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rot="10800000">
            <a:off x="3337682" y="2261063"/>
            <a:ext cx="122268" cy="122268"/>
          </a:xfrm>
          <a:custGeom>
            <a:rect b="b" l="l" r="r" t="t"/>
            <a:pathLst>
              <a:path extrusionOk="0" h="9305" w="9305">
                <a:moveTo>
                  <a:pt x="1" y="1"/>
                </a:moveTo>
                <a:lnTo>
                  <a:pt x="9305" y="9305"/>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rot="10800000">
            <a:off x="3549118" y="2027013"/>
            <a:ext cx="122268" cy="122241"/>
          </a:xfrm>
          <a:custGeom>
            <a:rect b="b" l="l" r="r" t="t"/>
            <a:pathLst>
              <a:path extrusionOk="0" h="9303" w="9305">
                <a:moveTo>
                  <a:pt x="1" y="1"/>
                </a:moveTo>
                <a:lnTo>
                  <a:pt x="1" y="9302"/>
                </a:lnTo>
                <a:lnTo>
                  <a:pt x="9305" y="930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10800000">
            <a:off x="3549118" y="2027013"/>
            <a:ext cx="122268" cy="122241"/>
          </a:xfrm>
          <a:custGeom>
            <a:rect b="b" l="l" r="r" t="t"/>
            <a:pathLst>
              <a:path extrusionOk="0" h="9303" w="9305">
                <a:moveTo>
                  <a:pt x="1" y="1"/>
                </a:moveTo>
                <a:lnTo>
                  <a:pt x="9305" y="9302"/>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rot="10800000">
            <a:off x="3337682" y="2027013"/>
            <a:ext cx="122268" cy="122241"/>
          </a:xfrm>
          <a:custGeom>
            <a:rect b="b" l="l" r="r" t="t"/>
            <a:pathLst>
              <a:path extrusionOk="0" h="9303" w="9305">
                <a:moveTo>
                  <a:pt x="1" y="1"/>
                </a:moveTo>
                <a:lnTo>
                  <a:pt x="1" y="9302"/>
                </a:lnTo>
                <a:lnTo>
                  <a:pt x="9305" y="930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rot="10800000">
            <a:off x="3337682" y="2027013"/>
            <a:ext cx="122268" cy="122241"/>
          </a:xfrm>
          <a:custGeom>
            <a:rect b="b" l="l" r="r" t="t"/>
            <a:pathLst>
              <a:path extrusionOk="0" h="9303" w="9305">
                <a:moveTo>
                  <a:pt x="1" y="1"/>
                </a:moveTo>
                <a:lnTo>
                  <a:pt x="9305" y="9302"/>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rot="10800000">
            <a:off x="3549118" y="1792951"/>
            <a:ext cx="122268" cy="122255"/>
          </a:xfrm>
          <a:custGeom>
            <a:rect b="b" l="l" r="r" t="t"/>
            <a:pathLst>
              <a:path extrusionOk="0" h="9304"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rot="10800000">
            <a:off x="3549118" y="1792951"/>
            <a:ext cx="122268" cy="122255"/>
          </a:xfrm>
          <a:custGeom>
            <a:rect b="b" l="l" r="r" t="t"/>
            <a:pathLst>
              <a:path extrusionOk="0" h="9304"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rot="10800000">
            <a:off x="3337682" y="1792951"/>
            <a:ext cx="122268" cy="122255"/>
          </a:xfrm>
          <a:custGeom>
            <a:rect b="b" l="l" r="r" t="t"/>
            <a:pathLst>
              <a:path extrusionOk="0" h="9304"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rot="10800000">
            <a:off x="3337682" y="1792951"/>
            <a:ext cx="122268" cy="122255"/>
          </a:xfrm>
          <a:custGeom>
            <a:rect b="b" l="l" r="r" t="t"/>
            <a:pathLst>
              <a:path extrusionOk="0" h="9304"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rot="10800000">
            <a:off x="3549118" y="1558901"/>
            <a:ext cx="122268" cy="122268"/>
          </a:xfrm>
          <a:custGeom>
            <a:rect b="b" l="l" r="r" t="t"/>
            <a:pathLst>
              <a:path extrusionOk="0" h="9305"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rot="10800000">
            <a:off x="3549118" y="1558901"/>
            <a:ext cx="122268" cy="122268"/>
          </a:xfrm>
          <a:custGeom>
            <a:rect b="b" l="l" r="r" t="t"/>
            <a:pathLst>
              <a:path extrusionOk="0" h="9305"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rot="10800000">
            <a:off x="3337682" y="1558901"/>
            <a:ext cx="122268" cy="122268"/>
          </a:xfrm>
          <a:custGeom>
            <a:rect b="b" l="l" r="r" t="t"/>
            <a:pathLst>
              <a:path extrusionOk="0" h="9305"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rot="10800000">
            <a:off x="3337682" y="1558901"/>
            <a:ext cx="122268" cy="122268"/>
          </a:xfrm>
          <a:custGeom>
            <a:rect b="b" l="l" r="r" t="t"/>
            <a:pathLst>
              <a:path extrusionOk="0" h="9305"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rot="10800000">
            <a:off x="5177269" y="2855359"/>
            <a:ext cx="122268" cy="122228"/>
          </a:xfrm>
          <a:custGeom>
            <a:rect b="b" l="l" r="r" t="t"/>
            <a:pathLst>
              <a:path extrusionOk="0" h="9302" w="9305">
                <a:moveTo>
                  <a:pt x="0" y="0"/>
                </a:moveTo>
                <a:lnTo>
                  <a:pt x="0" y="9302"/>
                </a:lnTo>
                <a:lnTo>
                  <a:pt x="9304" y="930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rot="10800000">
            <a:off x="5177269" y="2855359"/>
            <a:ext cx="122268" cy="122228"/>
          </a:xfrm>
          <a:custGeom>
            <a:rect b="b" l="l" r="r" t="t"/>
            <a:pathLst>
              <a:path extrusionOk="0" h="9302" w="9305">
                <a:moveTo>
                  <a:pt x="0" y="0"/>
                </a:moveTo>
                <a:lnTo>
                  <a:pt x="9304" y="9302"/>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rot="10800000">
            <a:off x="4965833" y="2855359"/>
            <a:ext cx="122241" cy="122228"/>
          </a:xfrm>
          <a:custGeom>
            <a:rect b="b" l="l" r="r" t="t"/>
            <a:pathLst>
              <a:path extrusionOk="0" h="9302" w="9303">
                <a:moveTo>
                  <a:pt x="1" y="0"/>
                </a:moveTo>
                <a:lnTo>
                  <a:pt x="1" y="9302"/>
                </a:lnTo>
                <a:lnTo>
                  <a:pt x="9302" y="9302"/>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rot="10800000">
            <a:off x="4965833" y="2855359"/>
            <a:ext cx="122241" cy="122228"/>
          </a:xfrm>
          <a:custGeom>
            <a:rect b="b" l="l" r="r" t="t"/>
            <a:pathLst>
              <a:path extrusionOk="0" h="9302" w="9303">
                <a:moveTo>
                  <a:pt x="1" y="0"/>
                </a:moveTo>
                <a:lnTo>
                  <a:pt x="9302" y="9302"/>
                </a:lnTo>
                <a:lnTo>
                  <a:pt x="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rot="10800000">
            <a:off x="5177269" y="2621283"/>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rot="10800000">
            <a:off x="5177269" y="2621283"/>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rot="10800000">
            <a:off x="4965833" y="2621283"/>
            <a:ext cx="122241" cy="122268"/>
          </a:xfrm>
          <a:custGeom>
            <a:rect b="b" l="l" r="r" t="t"/>
            <a:pathLst>
              <a:path extrusionOk="0" h="9305" w="9303">
                <a:moveTo>
                  <a:pt x="1" y="1"/>
                </a:moveTo>
                <a:lnTo>
                  <a:pt x="1" y="9305"/>
                </a:lnTo>
                <a:lnTo>
                  <a:pt x="9302"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rot="10800000">
            <a:off x="4965833" y="2621283"/>
            <a:ext cx="122241" cy="122268"/>
          </a:xfrm>
          <a:custGeom>
            <a:rect b="b" l="l" r="r" t="t"/>
            <a:pathLst>
              <a:path extrusionOk="0" h="9305" w="9303">
                <a:moveTo>
                  <a:pt x="1"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rot="10800000">
            <a:off x="5177269" y="2387247"/>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rot="10800000">
            <a:off x="5177269" y="2387247"/>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rot="10800000">
            <a:off x="4965833" y="2387247"/>
            <a:ext cx="122241" cy="122268"/>
          </a:xfrm>
          <a:custGeom>
            <a:rect b="b" l="l" r="r" t="t"/>
            <a:pathLst>
              <a:path extrusionOk="0" h="9305" w="9303">
                <a:moveTo>
                  <a:pt x="1" y="1"/>
                </a:moveTo>
                <a:lnTo>
                  <a:pt x="1" y="9305"/>
                </a:lnTo>
                <a:lnTo>
                  <a:pt x="9302"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rot="10800000">
            <a:off x="4965833" y="2387247"/>
            <a:ext cx="122241" cy="122268"/>
          </a:xfrm>
          <a:custGeom>
            <a:rect b="b" l="l" r="r" t="t"/>
            <a:pathLst>
              <a:path extrusionOk="0" h="9305" w="9303">
                <a:moveTo>
                  <a:pt x="1"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rot="10800000">
            <a:off x="5177269" y="2153171"/>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rot="10800000">
            <a:off x="5177269" y="2153171"/>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rot="10800000">
            <a:off x="4965833" y="2153171"/>
            <a:ext cx="122241" cy="122268"/>
          </a:xfrm>
          <a:custGeom>
            <a:rect b="b" l="l" r="r" t="t"/>
            <a:pathLst>
              <a:path extrusionOk="0" h="9305" w="9303">
                <a:moveTo>
                  <a:pt x="1" y="1"/>
                </a:moveTo>
                <a:lnTo>
                  <a:pt x="1" y="9305"/>
                </a:lnTo>
                <a:lnTo>
                  <a:pt x="9302"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rot="10800000">
            <a:off x="4965833" y="2153171"/>
            <a:ext cx="122241" cy="122268"/>
          </a:xfrm>
          <a:custGeom>
            <a:rect b="b" l="l" r="r" t="t"/>
            <a:pathLst>
              <a:path extrusionOk="0" h="9305" w="9303">
                <a:moveTo>
                  <a:pt x="1"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rot="10800000">
            <a:off x="5177269" y="1919134"/>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rot="10800000">
            <a:off x="5177269" y="1919134"/>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rot="10800000">
            <a:off x="4965833" y="1919134"/>
            <a:ext cx="122241" cy="122268"/>
          </a:xfrm>
          <a:custGeom>
            <a:rect b="b" l="l" r="r" t="t"/>
            <a:pathLst>
              <a:path extrusionOk="0" h="9305" w="9303">
                <a:moveTo>
                  <a:pt x="1" y="1"/>
                </a:moveTo>
                <a:lnTo>
                  <a:pt x="1" y="9305"/>
                </a:lnTo>
                <a:lnTo>
                  <a:pt x="9302"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rot="10800000">
            <a:off x="4965833" y="1919134"/>
            <a:ext cx="122241" cy="122268"/>
          </a:xfrm>
          <a:custGeom>
            <a:rect b="b" l="l" r="r" t="t"/>
            <a:pathLst>
              <a:path extrusionOk="0" h="9305" w="9303">
                <a:moveTo>
                  <a:pt x="1"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rot="10800000">
            <a:off x="5177269" y="1685084"/>
            <a:ext cx="122268" cy="122241"/>
          </a:xfrm>
          <a:custGeom>
            <a:rect b="b" l="l" r="r" t="t"/>
            <a:pathLst>
              <a:path extrusionOk="0" h="9303" w="9305">
                <a:moveTo>
                  <a:pt x="0" y="1"/>
                </a:moveTo>
                <a:lnTo>
                  <a:pt x="0" y="9302"/>
                </a:lnTo>
                <a:lnTo>
                  <a:pt x="9304" y="930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rot="10800000">
            <a:off x="5177269" y="1685084"/>
            <a:ext cx="122268" cy="122241"/>
          </a:xfrm>
          <a:custGeom>
            <a:rect b="b" l="l" r="r" t="t"/>
            <a:pathLst>
              <a:path extrusionOk="0" h="9303" w="9305">
                <a:moveTo>
                  <a:pt x="0" y="1"/>
                </a:moveTo>
                <a:lnTo>
                  <a:pt x="9304" y="9302"/>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rot="10800000">
            <a:off x="4965833" y="1685084"/>
            <a:ext cx="122241" cy="122241"/>
          </a:xfrm>
          <a:custGeom>
            <a:rect b="b" l="l" r="r" t="t"/>
            <a:pathLst>
              <a:path extrusionOk="0" h="9303" w="9303">
                <a:moveTo>
                  <a:pt x="1" y="1"/>
                </a:moveTo>
                <a:lnTo>
                  <a:pt x="1" y="9302"/>
                </a:lnTo>
                <a:lnTo>
                  <a:pt x="9302" y="930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rot="10800000">
            <a:off x="4965833" y="1685084"/>
            <a:ext cx="122241" cy="122241"/>
          </a:xfrm>
          <a:custGeom>
            <a:rect b="b" l="l" r="r" t="t"/>
            <a:pathLst>
              <a:path extrusionOk="0" h="9303" w="9303">
                <a:moveTo>
                  <a:pt x="1" y="1"/>
                </a:moveTo>
                <a:lnTo>
                  <a:pt x="9302" y="9302"/>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rot="10800000">
            <a:off x="5676930" y="2261063"/>
            <a:ext cx="122268" cy="122268"/>
          </a:xfrm>
          <a:custGeom>
            <a:rect b="b" l="l" r="r" t="t"/>
            <a:pathLst>
              <a:path extrusionOk="0" h="9305" w="9305">
                <a:moveTo>
                  <a:pt x="1" y="1"/>
                </a:moveTo>
                <a:lnTo>
                  <a:pt x="1" y="9305"/>
                </a:lnTo>
                <a:lnTo>
                  <a:pt x="9305"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rot="10800000">
            <a:off x="5676930" y="2261063"/>
            <a:ext cx="122268" cy="122268"/>
          </a:xfrm>
          <a:custGeom>
            <a:rect b="b" l="l" r="r" t="t"/>
            <a:pathLst>
              <a:path extrusionOk="0" h="9305" w="9305">
                <a:moveTo>
                  <a:pt x="1" y="1"/>
                </a:moveTo>
                <a:lnTo>
                  <a:pt x="9305" y="9305"/>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rot="10800000">
            <a:off x="5465495" y="2261063"/>
            <a:ext cx="122241" cy="122268"/>
          </a:xfrm>
          <a:custGeom>
            <a:rect b="b" l="l" r="r" t="t"/>
            <a:pathLst>
              <a:path extrusionOk="0" h="9305" w="9303">
                <a:moveTo>
                  <a:pt x="1" y="1"/>
                </a:moveTo>
                <a:lnTo>
                  <a:pt x="1" y="9305"/>
                </a:lnTo>
                <a:lnTo>
                  <a:pt x="9302" y="9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rot="10800000">
            <a:off x="5465495" y="2261063"/>
            <a:ext cx="122241" cy="122268"/>
          </a:xfrm>
          <a:custGeom>
            <a:rect b="b" l="l" r="r" t="t"/>
            <a:pathLst>
              <a:path extrusionOk="0" h="9305" w="9303">
                <a:moveTo>
                  <a:pt x="1" y="1"/>
                </a:moveTo>
                <a:lnTo>
                  <a:pt x="9302" y="9305"/>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rot="10800000">
            <a:off x="5676930" y="2027013"/>
            <a:ext cx="122268" cy="122241"/>
          </a:xfrm>
          <a:custGeom>
            <a:rect b="b" l="l" r="r" t="t"/>
            <a:pathLst>
              <a:path extrusionOk="0" h="9303" w="9305">
                <a:moveTo>
                  <a:pt x="1" y="1"/>
                </a:moveTo>
                <a:lnTo>
                  <a:pt x="1" y="9302"/>
                </a:lnTo>
                <a:lnTo>
                  <a:pt x="9305" y="930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rot="10800000">
            <a:off x="5676930" y="2027013"/>
            <a:ext cx="122268" cy="122241"/>
          </a:xfrm>
          <a:custGeom>
            <a:rect b="b" l="l" r="r" t="t"/>
            <a:pathLst>
              <a:path extrusionOk="0" h="9303" w="9305">
                <a:moveTo>
                  <a:pt x="1" y="1"/>
                </a:moveTo>
                <a:lnTo>
                  <a:pt x="9305" y="9302"/>
                </a:lnTo>
                <a:lnTo>
                  <a:pt x="93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rot="10800000">
            <a:off x="5465495" y="2027013"/>
            <a:ext cx="122241" cy="122241"/>
          </a:xfrm>
          <a:custGeom>
            <a:rect b="b" l="l" r="r" t="t"/>
            <a:pathLst>
              <a:path extrusionOk="0" h="9303" w="9303">
                <a:moveTo>
                  <a:pt x="1" y="1"/>
                </a:moveTo>
                <a:lnTo>
                  <a:pt x="1" y="9302"/>
                </a:lnTo>
                <a:lnTo>
                  <a:pt x="9302" y="930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rot="10800000">
            <a:off x="5465495" y="2027013"/>
            <a:ext cx="122241" cy="122241"/>
          </a:xfrm>
          <a:custGeom>
            <a:rect b="b" l="l" r="r" t="t"/>
            <a:pathLst>
              <a:path extrusionOk="0" h="9303" w="9303">
                <a:moveTo>
                  <a:pt x="1" y="1"/>
                </a:moveTo>
                <a:lnTo>
                  <a:pt x="9302" y="9302"/>
                </a:lnTo>
                <a:lnTo>
                  <a:pt x="9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rot="10800000">
            <a:off x="5676930" y="1792951"/>
            <a:ext cx="122268" cy="122255"/>
          </a:xfrm>
          <a:custGeom>
            <a:rect b="b" l="l" r="r" t="t"/>
            <a:pathLst>
              <a:path extrusionOk="0" h="9304"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rot="10800000">
            <a:off x="5676930" y="1792951"/>
            <a:ext cx="122268" cy="122255"/>
          </a:xfrm>
          <a:custGeom>
            <a:rect b="b" l="l" r="r" t="t"/>
            <a:pathLst>
              <a:path extrusionOk="0" h="9304"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rot="10800000">
            <a:off x="5465495" y="1792951"/>
            <a:ext cx="122241" cy="122255"/>
          </a:xfrm>
          <a:custGeom>
            <a:rect b="b" l="l" r="r" t="t"/>
            <a:pathLst>
              <a:path extrusionOk="0" h="9304" w="9303">
                <a:moveTo>
                  <a:pt x="1" y="0"/>
                </a:moveTo>
                <a:lnTo>
                  <a:pt x="1" y="9304"/>
                </a:lnTo>
                <a:lnTo>
                  <a:pt x="9302"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rot="10800000">
            <a:off x="5465495" y="1792951"/>
            <a:ext cx="122241" cy="122255"/>
          </a:xfrm>
          <a:custGeom>
            <a:rect b="b" l="l" r="r" t="t"/>
            <a:pathLst>
              <a:path extrusionOk="0" h="9304" w="9303">
                <a:moveTo>
                  <a:pt x="1" y="0"/>
                </a:moveTo>
                <a:lnTo>
                  <a:pt x="9302" y="9304"/>
                </a:lnTo>
                <a:lnTo>
                  <a:pt x="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rot="10800000">
            <a:off x="5676930" y="1558901"/>
            <a:ext cx="122268" cy="122268"/>
          </a:xfrm>
          <a:custGeom>
            <a:rect b="b" l="l" r="r" t="t"/>
            <a:pathLst>
              <a:path extrusionOk="0" h="9305"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rot="10800000">
            <a:off x="5676930" y="1558901"/>
            <a:ext cx="122268" cy="122268"/>
          </a:xfrm>
          <a:custGeom>
            <a:rect b="b" l="l" r="r" t="t"/>
            <a:pathLst>
              <a:path extrusionOk="0" h="9305"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rot="10800000">
            <a:off x="5465495" y="1558901"/>
            <a:ext cx="122241" cy="122268"/>
          </a:xfrm>
          <a:custGeom>
            <a:rect b="b" l="l" r="r" t="t"/>
            <a:pathLst>
              <a:path extrusionOk="0" h="9305" w="9303">
                <a:moveTo>
                  <a:pt x="1" y="0"/>
                </a:moveTo>
                <a:lnTo>
                  <a:pt x="1" y="9304"/>
                </a:lnTo>
                <a:lnTo>
                  <a:pt x="9302"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rot="10800000">
            <a:off x="5465495" y="1558901"/>
            <a:ext cx="122241" cy="122268"/>
          </a:xfrm>
          <a:custGeom>
            <a:rect b="b" l="l" r="r" t="t"/>
            <a:pathLst>
              <a:path extrusionOk="0" h="9305" w="9303">
                <a:moveTo>
                  <a:pt x="1" y="0"/>
                </a:moveTo>
                <a:lnTo>
                  <a:pt x="9302" y="9304"/>
                </a:lnTo>
                <a:lnTo>
                  <a:pt x="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rot="10800000">
            <a:off x="6186670" y="1792951"/>
            <a:ext cx="122268" cy="122255"/>
          </a:xfrm>
          <a:custGeom>
            <a:rect b="b" l="l" r="r" t="t"/>
            <a:pathLst>
              <a:path extrusionOk="0" h="9304" w="9305">
                <a:moveTo>
                  <a:pt x="0" y="0"/>
                </a:moveTo>
                <a:lnTo>
                  <a:pt x="0" y="9304"/>
                </a:lnTo>
                <a:lnTo>
                  <a:pt x="9304" y="930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rot="10800000">
            <a:off x="6186670" y="1792951"/>
            <a:ext cx="122268" cy="122255"/>
          </a:xfrm>
          <a:custGeom>
            <a:rect b="b" l="l" r="r" t="t"/>
            <a:pathLst>
              <a:path extrusionOk="0" h="9304" w="9305">
                <a:moveTo>
                  <a:pt x="0" y="0"/>
                </a:moveTo>
                <a:lnTo>
                  <a:pt x="9304" y="9304"/>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rot="10800000">
            <a:off x="5975248" y="1792951"/>
            <a:ext cx="122268" cy="122255"/>
          </a:xfrm>
          <a:custGeom>
            <a:rect b="b" l="l" r="r" t="t"/>
            <a:pathLst>
              <a:path extrusionOk="0" h="9304"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rot="10800000">
            <a:off x="5975248" y="1792951"/>
            <a:ext cx="122268" cy="122255"/>
          </a:xfrm>
          <a:custGeom>
            <a:rect b="b" l="l" r="r" t="t"/>
            <a:pathLst>
              <a:path extrusionOk="0" h="9304"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rot="10800000">
            <a:off x="6186670" y="1558901"/>
            <a:ext cx="122268" cy="122268"/>
          </a:xfrm>
          <a:custGeom>
            <a:rect b="b" l="l" r="r" t="t"/>
            <a:pathLst>
              <a:path extrusionOk="0" h="9305" w="9305">
                <a:moveTo>
                  <a:pt x="0" y="0"/>
                </a:moveTo>
                <a:lnTo>
                  <a:pt x="0" y="9304"/>
                </a:lnTo>
                <a:lnTo>
                  <a:pt x="9304" y="930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rot="10800000">
            <a:off x="6186670" y="1558901"/>
            <a:ext cx="122268" cy="122268"/>
          </a:xfrm>
          <a:custGeom>
            <a:rect b="b" l="l" r="r" t="t"/>
            <a:pathLst>
              <a:path extrusionOk="0" h="9305" w="9305">
                <a:moveTo>
                  <a:pt x="0" y="0"/>
                </a:moveTo>
                <a:lnTo>
                  <a:pt x="9304" y="9304"/>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rot="10800000">
            <a:off x="5975248" y="1558901"/>
            <a:ext cx="122268" cy="122268"/>
          </a:xfrm>
          <a:custGeom>
            <a:rect b="b" l="l" r="r" t="t"/>
            <a:pathLst>
              <a:path extrusionOk="0" h="9305" w="9305">
                <a:moveTo>
                  <a:pt x="1" y="0"/>
                </a:moveTo>
                <a:lnTo>
                  <a:pt x="1" y="9304"/>
                </a:lnTo>
                <a:lnTo>
                  <a:pt x="9305" y="93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rot="10800000">
            <a:off x="5975248" y="1558901"/>
            <a:ext cx="122268" cy="122268"/>
          </a:xfrm>
          <a:custGeom>
            <a:rect b="b" l="l" r="r" t="t"/>
            <a:pathLst>
              <a:path extrusionOk="0" h="9305" w="9305">
                <a:moveTo>
                  <a:pt x="1" y="0"/>
                </a:moveTo>
                <a:lnTo>
                  <a:pt x="9305" y="9304"/>
                </a:lnTo>
                <a:lnTo>
                  <a:pt x="93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rot="10800000">
            <a:off x="3057485" y="1803068"/>
            <a:ext cx="122268" cy="122228"/>
          </a:xfrm>
          <a:custGeom>
            <a:rect b="b" l="l" r="r" t="t"/>
            <a:pathLst>
              <a:path extrusionOk="0" h="9302" w="9305">
                <a:moveTo>
                  <a:pt x="0" y="0"/>
                </a:moveTo>
                <a:lnTo>
                  <a:pt x="0" y="9302"/>
                </a:lnTo>
                <a:lnTo>
                  <a:pt x="9304" y="930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rot="10800000">
            <a:off x="3057485" y="1803068"/>
            <a:ext cx="122268" cy="122228"/>
          </a:xfrm>
          <a:custGeom>
            <a:rect b="b" l="l" r="r" t="t"/>
            <a:pathLst>
              <a:path extrusionOk="0" h="9302" w="9305">
                <a:moveTo>
                  <a:pt x="0" y="0"/>
                </a:moveTo>
                <a:lnTo>
                  <a:pt x="9304" y="9302"/>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rot="10800000">
            <a:off x="2846049" y="1803068"/>
            <a:ext cx="122268" cy="122228"/>
          </a:xfrm>
          <a:custGeom>
            <a:rect b="b" l="l" r="r" t="t"/>
            <a:pathLst>
              <a:path extrusionOk="0" h="9302" w="9305">
                <a:moveTo>
                  <a:pt x="0" y="0"/>
                </a:moveTo>
                <a:lnTo>
                  <a:pt x="0" y="9302"/>
                </a:lnTo>
                <a:lnTo>
                  <a:pt x="9304" y="930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rot="10800000">
            <a:off x="2846049" y="1803068"/>
            <a:ext cx="122268" cy="122228"/>
          </a:xfrm>
          <a:custGeom>
            <a:rect b="b" l="l" r="r" t="t"/>
            <a:pathLst>
              <a:path extrusionOk="0" h="9302" w="9305">
                <a:moveTo>
                  <a:pt x="0" y="0"/>
                </a:moveTo>
                <a:lnTo>
                  <a:pt x="9304" y="9302"/>
                </a:lnTo>
                <a:lnTo>
                  <a:pt x="9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rot="10800000">
            <a:off x="3057485" y="1568993"/>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rot="10800000">
            <a:off x="3057485" y="1568993"/>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rot="10800000">
            <a:off x="2846049" y="1568993"/>
            <a:ext cx="122268" cy="122268"/>
          </a:xfrm>
          <a:custGeom>
            <a:rect b="b" l="l" r="r" t="t"/>
            <a:pathLst>
              <a:path extrusionOk="0" h="9305" w="9305">
                <a:moveTo>
                  <a:pt x="0" y="1"/>
                </a:moveTo>
                <a:lnTo>
                  <a:pt x="0" y="9305"/>
                </a:lnTo>
                <a:lnTo>
                  <a:pt x="9304" y="930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rot="10800000">
            <a:off x="2846049" y="1568993"/>
            <a:ext cx="122268" cy="122268"/>
          </a:xfrm>
          <a:custGeom>
            <a:rect b="b" l="l" r="r" t="t"/>
            <a:pathLst>
              <a:path extrusionOk="0" h="9305" w="9305">
                <a:moveTo>
                  <a:pt x="0" y="1"/>
                </a:moveTo>
                <a:lnTo>
                  <a:pt x="9304" y="9305"/>
                </a:lnTo>
                <a:lnTo>
                  <a:pt x="93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rot="10800000">
            <a:off x="4622997" y="2800605"/>
            <a:ext cx="141859" cy="141859"/>
          </a:xfrm>
          <a:custGeom>
            <a:rect b="b" l="l" r="r" t="t"/>
            <a:pathLst>
              <a:path extrusionOk="0" h="10796" w="10796">
                <a:moveTo>
                  <a:pt x="1" y="1"/>
                </a:moveTo>
                <a:lnTo>
                  <a:pt x="1" y="10795"/>
                </a:lnTo>
                <a:lnTo>
                  <a:pt x="10795" y="1079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rot="10800000">
            <a:off x="4622997" y="2800605"/>
            <a:ext cx="141859" cy="141859"/>
          </a:xfrm>
          <a:custGeom>
            <a:rect b="b" l="l" r="r" t="t"/>
            <a:pathLst>
              <a:path extrusionOk="0" h="10796" w="10796">
                <a:moveTo>
                  <a:pt x="1" y="1"/>
                </a:moveTo>
                <a:lnTo>
                  <a:pt x="10795" y="10795"/>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rot="10800000">
            <a:off x="4377700" y="2800605"/>
            <a:ext cx="141807" cy="141859"/>
          </a:xfrm>
          <a:custGeom>
            <a:rect b="b" l="l" r="r" t="t"/>
            <a:pathLst>
              <a:path extrusionOk="0" h="10796" w="10792">
                <a:moveTo>
                  <a:pt x="0" y="1"/>
                </a:moveTo>
                <a:lnTo>
                  <a:pt x="0" y="10795"/>
                </a:lnTo>
                <a:lnTo>
                  <a:pt x="10792" y="1079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rot="10800000">
            <a:off x="4377700" y="2800605"/>
            <a:ext cx="141807" cy="141859"/>
          </a:xfrm>
          <a:custGeom>
            <a:rect b="b" l="l" r="r" t="t"/>
            <a:pathLst>
              <a:path extrusionOk="0" h="10796" w="10792">
                <a:moveTo>
                  <a:pt x="0" y="1"/>
                </a:moveTo>
                <a:lnTo>
                  <a:pt x="10792" y="10795"/>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rot="10800000">
            <a:off x="4622997" y="2563612"/>
            <a:ext cx="141859" cy="141846"/>
          </a:xfrm>
          <a:custGeom>
            <a:rect b="b" l="l" r="r" t="t"/>
            <a:pathLst>
              <a:path extrusionOk="0" h="10795" w="10796">
                <a:moveTo>
                  <a:pt x="1" y="0"/>
                </a:moveTo>
                <a:lnTo>
                  <a:pt x="1" y="10794"/>
                </a:lnTo>
                <a:lnTo>
                  <a:pt x="10795" y="1079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rot="10800000">
            <a:off x="4622997" y="2563612"/>
            <a:ext cx="141859" cy="141846"/>
          </a:xfrm>
          <a:custGeom>
            <a:rect b="b" l="l" r="r" t="t"/>
            <a:pathLst>
              <a:path extrusionOk="0" h="10795" w="10796">
                <a:moveTo>
                  <a:pt x="1" y="0"/>
                </a:moveTo>
                <a:lnTo>
                  <a:pt x="10795" y="10794"/>
                </a:lnTo>
                <a:lnTo>
                  <a:pt x="10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rot="10800000">
            <a:off x="4377700" y="2563612"/>
            <a:ext cx="141807" cy="141846"/>
          </a:xfrm>
          <a:custGeom>
            <a:rect b="b" l="l" r="r" t="t"/>
            <a:pathLst>
              <a:path extrusionOk="0" h="10795" w="10792">
                <a:moveTo>
                  <a:pt x="0" y="0"/>
                </a:moveTo>
                <a:lnTo>
                  <a:pt x="0" y="10794"/>
                </a:lnTo>
                <a:lnTo>
                  <a:pt x="10792" y="1079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rot="10800000">
            <a:off x="4377700" y="2563612"/>
            <a:ext cx="141807" cy="141846"/>
          </a:xfrm>
          <a:custGeom>
            <a:rect b="b" l="l" r="r" t="t"/>
            <a:pathLst>
              <a:path extrusionOk="0" h="10795" w="10792">
                <a:moveTo>
                  <a:pt x="0" y="0"/>
                </a:moveTo>
                <a:lnTo>
                  <a:pt x="10792" y="10794"/>
                </a:lnTo>
                <a:lnTo>
                  <a:pt x="107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rot="10800000">
            <a:off x="4622997" y="2326579"/>
            <a:ext cx="141859" cy="141859"/>
          </a:xfrm>
          <a:custGeom>
            <a:rect b="b" l="l" r="r" t="t"/>
            <a:pathLst>
              <a:path extrusionOk="0" h="10796" w="10796">
                <a:moveTo>
                  <a:pt x="1" y="1"/>
                </a:moveTo>
                <a:lnTo>
                  <a:pt x="1" y="10795"/>
                </a:lnTo>
                <a:lnTo>
                  <a:pt x="10795" y="1079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rot="10800000">
            <a:off x="4622997" y="2326579"/>
            <a:ext cx="141859" cy="141859"/>
          </a:xfrm>
          <a:custGeom>
            <a:rect b="b" l="l" r="r" t="t"/>
            <a:pathLst>
              <a:path extrusionOk="0" h="10796" w="10796">
                <a:moveTo>
                  <a:pt x="1" y="1"/>
                </a:moveTo>
                <a:lnTo>
                  <a:pt x="10795" y="10795"/>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rot="10800000">
            <a:off x="4377700" y="2326579"/>
            <a:ext cx="141807" cy="141859"/>
          </a:xfrm>
          <a:custGeom>
            <a:rect b="b" l="l" r="r" t="t"/>
            <a:pathLst>
              <a:path extrusionOk="0" h="10796" w="10792">
                <a:moveTo>
                  <a:pt x="0" y="1"/>
                </a:moveTo>
                <a:lnTo>
                  <a:pt x="0" y="10795"/>
                </a:lnTo>
                <a:lnTo>
                  <a:pt x="10792" y="1079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rot="10800000">
            <a:off x="4377700" y="2326579"/>
            <a:ext cx="141807" cy="141859"/>
          </a:xfrm>
          <a:custGeom>
            <a:rect b="b" l="l" r="r" t="t"/>
            <a:pathLst>
              <a:path extrusionOk="0" h="10796" w="10792">
                <a:moveTo>
                  <a:pt x="0" y="1"/>
                </a:moveTo>
                <a:lnTo>
                  <a:pt x="10792" y="10795"/>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rot="10800000">
            <a:off x="4622997" y="2089586"/>
            <a:ext cx="141859" cy="141820"/>
          </a:xfrm>
          <a:custGeom>
            <a:rect b="b" l="l" r="r" t="t"/>
            <a:pathLst>
              <a:path extrusionOk="0" h="10793" w="10796">
                <a:moveTo>
                  <a:pt x="1" y="1"/>
                </a:moveTo>
                <a:lnTo>
                  <a:pt x="1" y="10792"/>
                </a:lnTo>
                <a:lnTo>
                  <a:pt x="10795" y="1079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rot="10800000">
            <a:off x="4622997" y="2089586"/>
            <a:ext cx="141859" cy="141820"/>
          </a:xfrm>
          <a:custGeom>
            <a:rect b="b" l="l" r="r" t="t"/>
            <a:pathLst>
              <a:path extrusionOk="0" h="10793" w="10796">
                <a:moveTo>
                  <a:pt x="1" y="1"/>
                </a:moveTo>
                <a:lnTo>
                  <a:pt x="10795" y="10792"/>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rot="10800000">
            <a:off x="4377700" y="2089586"/>
            <a:ext cx="141807" cy="141820"/>
          </a:xfrm>
          <a:custGeom>
            <a:rect b="b" l="l" r="r" t="t"/>
            <a:pathLst>
              <a:path extrusionOk="0" h="10793" w="10792">
                <a:moveTo>
                  <a:pt x="0" y="1"/>
                </a:moveTo>
                <a:lnTo>
                  <a:pt x="0" y="10792"/>
                </a:lnTo>
                <a:lnTo>
                  <a:pt x="10792" y="1079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rot="10800000">
            <a:off x="4377700" y="2089586"/>
            <a:ext cx="141807" cy="141820"/>
          </a:xfrm>
          <a:custGeom>
            <a:rect b="b" l="l" r="r" t="t"/>
            <a:pathLst>
              <a:path extrusionOk="0" h="10793" w="10792">
                <a:moveTo>
                  <a:pt x="0" y="1"/>
                </a:moveTo>
                <a:lnTo>
                  <a:pt x="10792" y="10792"/>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rot="10800000">
            <a:off x="4622997" y="1852554"/>
            <a:ext cx="141859" cy="141859"/>
          </a:xfrm>
          <a:custGeom>
            <a:rect b="b" l="l" r="r" t="t"/>
            <a:pathLst>
              <a:path extrusionOk="0" h="10796" w="10796">
                <a:moveTo>
                  <a:pt x="1" y="1"/>
                </a:moveTo>
                <a:lnTo>
                  <a:pt x="1" y="10795"/>
                </a:lnTo>
                <a:lnTo>
                  <a:pt x="10795" y="1079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rot="10800000">
            <a:off x="4622997" y="1852554"/>
            <a:ext cx="141859" cy="141859"/>
          </a:xfrm>
          <a:custGeom>
            <a:rect b="b" l="l" r="r" t="t"/>
            <a:pathLst>
              <a:path extrusionOk="0" h="10796" w="10796">
                <a:moveTo>
                  <a:pt x="1" y="1"/>
                </a:moveTo>
                <a:lnTo>
                  <a:pt x="10795" y="10795"/>
                </a:lnTo>
                <a:lnTo>
                  <a:pt x="10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rot="10800000">
            <a:off x="4377700" y="1852554"/>
            <a:ext cx="141807" cy="141859"/>
          </a:xfrm>
          <a:custGeom>
            <a:rect b="b" l="l" r="r" t="t"/>
            <a:pathLst>
              <a:path extrusionOk="0" h="10796" w="10792">
                <a:moveTo>
                  <a:pt x="0" y="1"/>
                </a:moveTo>
                <a:lnTo>
                  <a:pt x="0" y="10795"/>
                </a:lnTo>
                <a:lnTo>
                  <a:pt x="10792" y="1079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rot="10800000">
            <a:off x="4377700" y="1852554"/>
            <a:ext cx="141807" cy="141859"/>
          </a:xfrm>
          <a:custGeom>
            <a:rect b="b" l="l" r="r" t="t"/>
            <a:pathLst>
              <a:path extrusionOk="0" h="10796" w="10792">
                <a:moveTo>
                  <a:pt x="0" y="1"/>
                </a:moveTo>
                <a:lnTo>
                  <a:pt x="10792" y="10795"/>
                </a:lnTo>
                <a:lnTo>
                  <a:pt x="107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 name="Google Shape;702;p46"/>
          <p:cNvCxnSpPr/>
          <p:nvPr/>
        </p:nvCxnSpPr>
        <p:spPr>
          <a:xfrm flipH="1" rot="10800000">
            <a:off x="2319338" y="2542882"/>
            <a:ext cx="760200" cy="10200"/>
          </a:xfrm>
          <a:prstGeom prst="straightConnector1">
            <a:avLst/>
          </a:prstGeom>
          <a:noFill/>
          <a:ln cap="flat" cmpd="sng" w="19050">
            <a:solidFill>
              <a:schemeClr val="accent6"/>
            </a:solidFill>
            <a:prstDash val="solid"/>
            <a:round/>
            <a:headEnd len="med" w="med" type="oval"/>
            <a:tailEnd len="med" w="med" type="oval"/>
          </a:ln>
        </p:spPr>
      </p:cxnSp>
      <p:cxnSp>
        <p:nvCxnSpPr>
          <p:cNvPr id="703" name="Google Shape;703;p46"/>
          <p:cNvCxnSpPr/>
          <p:nvPr/>
        </p:nvCxnSpPr>
        <p:spPr>
          <a:xfrm>
            <a:off x="2343138" y="4048076"/>
            <a:ext cx="1881300" cy="0"/>
          </a:xfrm>
          <a:prstGeom prst="straightConnector1">
            <a:avLst/>
          </a:prstGeom>
          <a:noFill/>
          <a:ln cap="flat" cmpd="sng" w="19050">
            <a:solidFill>
              <a:schemeClr val="accent6"/>
            </a:solidFill>
            <a:prstDash val="solid"/>
            <a:round/>
            <a:headEnd len="med" w="med" type="oval"/>
            <a:tailEnd len="med" w="med" type="oval"/>
          </a:ln>
        </p:spPr>
      </p:cxnSp>
      <p:cxnSp>
        <p:nvCxnSpPr>
          <p:cNvPr id="704" name="Google Shape;704;p46"/>
          <p:cNvCxnSpPr/>
          <p:nvPr/>
        </p:nvCxnSpPr>
        <p:spPr>
          <a:xfrm>
            <a:off x="6503663" y="2109163"/>
            <a:ext cx="328800" cy="0"/>
          </a:xfrm>
          <a:prstGeom prst="straightConnector1">
            <a:avLst/>
          </a:prstGeom>
          <a:noFill/>
          <a:ln cap="flat" cmpd="sng" w="19050">
            <a:solidFill>
              <a:schemeClr val="accent6"/>
            </a:solidFill>
            <a:prstDash val="solid"/>
            <a:round/>
            <a:headEnd len="med" w="med" type="oval"/>
            <a:tailEnd len="med" w="med" type="oval"/>
          </a:ln>
        </p:spPr>
      </p:cxnSp>
      <p:cxnSp>
        <p:nvCxnSpPr>
          <p:cNvPr id="705" name="Google Shape;705;p46"/>
          <p:cNvCxnSpPr/>
          <p:nvPr/>
        </p:nvCxnSpPr>
        <p:spPr>
          <a:xfrm>
            <a:off x="5551163" y="3095019"/>
            <a:ext cx="1252500" cy="0"/>
          </a:xfrm>
          <a:prstGeom prst="straightConnector1">
            <a:avLst/>
          </a:prstGeom>
          <a:noFill/>
          <a:ln cap="flat" cmpd="sng" w="19050">
            <a:solidFill>
              <a:schemeClr val="accent6"/>
            </a:solidFill>
            <a:prstDash val="solid"/>
            <a:round/>
            <a:headEnd len="med" w="med" type="oval"/>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 Initial Findings </a:t>
            </a:r>
            <a:endParaRPr/>
          </a:p>
        </p:txBody>
      </p:sp>
      <p:sp>
        <p:nvSpPr>
          <p:cNvPr id="711" name="Google Shape;711;p47"/>
          <p:cNvSpPr txBox="1"/>
          <p:nvPr/>
        </p:nvSpPr>
        <p:spPr>
          <a:xfrm>
            <a:off x="5137025" y="2915648"/>
            <a:ext cx="1479600" cy="681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Women were more likely to be rejected for loan applications compared to men </a:t>
            </a:r>
            <a:endParaRPr sz="1200">
              <a:solidFill>
                <a:srgbClr val="434343"/>
              </a:solidFill>
              <a:latin typeface="EB Garamond"/>
              <a:ea typeface="EB Garamond"/>
              <a:cs typeface="EB Garamond"/>
              <a:sym typeface="EB Garamond"/>
            </a:endParaRPr>
          </a:p>
        </p:txBody>
      </p:sp>
      <p:sp>
        <p:nvSpPr>
          <p:cNvPr id="712" name="Google Shape;712;p47"/>
          <p:cNvSpPr txBox="1"/>
          <p:nvPr/>
        </p:nvSpPr>
        <p:spPr>
          <a:xfrm>
            <a:off x="2251061" y="2195845"/>
            <a:ext cx="1479600" cy="562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Disproportionate </a:t>
            </a:r>
            <a:r>
              <a:rPr lang="en" sz="1100">
                <a:solidFill>
                  <a:srgbClr val="434343"/>
                </a:solidFill>
                <a:latin typeface="EB Garamond"/>
                <a:ea typeface="EB Garamond"/>
                <a:cs typeface="EB Garamond"/>
                <a:sym typeface="EB Garamond"/>
              </a:rPr>
              <a:t>denial</a:t>
            </a:r>
            <a:r>
              <a:rPr lang="en" sz="1100">
                <a:solidFill>
                  <a:srgbClr val="434343"/>
                </a:solidFill>
                <a:latin typeface="EB Garamond"/>
                <a:ea typeface="EB Garamond"/>
                <a:cs typeface="EB Garamond"/>
                <a:sym typeface="EB Garamond"/>
              </a:rPr>
              <a:t> of loans for those who identify as Black in comparison to White</a:t>
            </a:r>
            <a:endParaRPr sz="1100">
              <a:solidFill>
                <a:srgbClr val="434343"/>
              </a:solidFill>
              <a:latin typeface="EB Garamond"/>
              <a:ea typeface="EB Garamond"/>
              <a:cs typeface="EB Garamond"/>
              <a:sym typeface="EB Garamond"/>
            </a:endParaRPr>
          </a:p>
        </p:txBody>
      </p:sp>
      <p:sp>
        <p:nvSpPr>
          <p:cNvPr id="713" name="Google Shape;713;p47"/>
          <p:cNvSpPr txBox="1"/>
          <p:nvPr/>
        </p:nvSpPr>
        <p:spPr>
          <a:xfrm>
            <a:off x="2251050" y="3910500"/>
            <a:ext cx="1479600" cy="7401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For African Americans or Blacks, the median income salary was much lower compared to the entire area </a:t>
            </a:r>
            <a:endParaRPr sz="1100">
              <a:solidFill>
                <a:srgbClr val="434343"/>
              </a:solidFill>
              <a:latin typeface="EB Garamond"/>
              <a:ea typeface="EB Garamond"/>
              <a:cs typeface="EB Garamond"/>
              <a:sym typeface="EB Garamond"/>
            </a:endParaRPr>
          </a:p>
        </p:txBody>
      </p:sp>
      <p:grpSp>
        <p:nvGrpSpPr>
          <p:cNvPr id="714" name="Google Shape;714;p47"/>
          <p:cNvGrpSpPr/>
          <p:nvPr/>
        </p:nvGrpSpPr>
        <p:grpSpPr>
          <a:xfrm>
            <a:off x="4879752" y="2238064"/>
            <a:ext cx="1994142" cy="478373"/>
            <a:chOff x="3515000" y="3112625"/>
            <a:chExt cx="282025" cy="67650"/>
          </a:xfrm>
        </p:grpSpPr>
        <p:sp>
          <p:nvSpPr>
            <p:cNvPr id="715" name="Google Shape;715;p4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47"/>
          <p:cNvGrpSpPr/>
          <p:nvPr/>
        </p:nvGrpSpPr>
        <p:grpSpPr>
          <a:xfrm rot="10800000">
            <a:off x="1993777" y="3254489"/>
            <a:ext cx="1994142" cy="478373"/>
            <a:chOff x="3515000" y="3112625"/>
            <a:chExt cx="282025" cy="67650"/>
          </a:xfrm>
        </p:grpSpPr>
        <p:sp>
          <p:nvSpPr>
            <p:cNvPr id="718" name="Google Shape;718;p4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47"/>
          <p:cNvGrpSpPr/>
          <p:nvPr/>
        </p:nvGrpSpPr>
        <p:grpSpPr>
          <a:xfrm rot="10800000">
            <a:off x="1993777" y="1587614"/>
            <a:ext cx="1994142" cy="478373"/>
            <a:chOff x="3515000" y="3112625"/>
            <a:chExt cx="282025" cy="67650"/>
          </a:xfrm>
        </p:grpSpPr>
        <p:sp>
          <p:nvSpPr>
            <p:cNvPr id="721" name="Google Shape;721;p4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47"/>
          <p:cNvSpPr txBox="1"/>
          <p:nvPr/>
        </p:nvSpPr>
        <p:spPr>
          <a:xfrm>
            <a:off x="5316050" y="2320200"/>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Finding #3 </a:t>
            </a:r>
            <a:endParaRPr sz="1100">
              <a:solidFill>
                <a:srgbClr val="FFFFFF"/>
              </a:solidFill>
              <a:latin typeface="Montserrat ExtraBold"/>
              <a:ea typeface="Montserrat ExtraBold"/>
              <a:cs typeface="Montserrat ExtraBold"/>
              <a:sym typeface="Montserrat ExtraBold"/>
            </a:endParaRPr>
          </a:p>
        </p:txBody>
      </p:sp>
      <p:sp>
        <p:nvSpPr>
          <p:cNvPr id="724" name="Google Shape;724;p47"/>
          <p:cNvSpPr txBox="1"/>
          <p:nvPr/>
        </p:nvSpPr>
        <p:spPr>
          <a:xfrm>
            <a:off x="2219325" y="1660225"/>
            <a:ext cx="13143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Finding #1</a:t>
            </a:r>
            <a:endParaRPr sz="1100">
              <a:solidFill>
                <a:srgbClr val="FFFFFF"/>
              </a:solidFill>
              <a:latin typeface="Montserrat ExtraBold"/>
              <a:ea typeface="Montserrat ExtraBold"/>
              <a:cs typeface="Montserrat ExtraBold"/>
              <a:sym typeface="Montserrat ExtraBold"/>
            </a:endParaRPr>
          </a:p>
        </p:txBody>
      </p:sp>
      <p:sp>
        <p:nvSpPr>
          <p:cNvPr id="725" name="Google Shape;725;p47"/>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Finding #2</a:t>
            </a:r>
            <a:endParaRPr sz="1100">
              <a:solidFill>
                <a:srgbClr val="FFFFFF"/>
              </a:solidFill>
              <a:latin typeface="Montserrat ExtraBold"/>
              <a:ea typeface="Montserrat ExtraBold"/>
              <a:cs typeface="Montserrat ExtraBold"/>
              <a:sym typeface="Montserrat ExtraBold"/>
            </a:endParaRPr>
          </a:p>
        </p:txBody>
      </p:sp>
      <p:cxnSp>
        <p:nvCxnSpPr>
          <p:cNvPr id="726" name="Google Shape;726;p47"/>
          <p:cNvCxnSpPr/>
          <p:nvPr/>
        </p:nvCxnSpPr>
        <p:spPr>
          <a:xfrm flipH="1" rot="10800000">
            <a:off x="1714500" y="2980150"/>
            <a:ext cx="2847000" cy="16200"/>
          </a:xfrm>
          <a:prstGeom prst="straightConnector1">
            <a:avLst/>
          </a:prstGeom>
          <a:noFill/>
          <a:ln cap="flat" cmpd="sng" w="38100">
            <a:solidFill>
              <a:srgbClr val="FFCB64"/>
            </a:solidFill>
            <a:prstDash val="solid"/>
            <a:round/>
            <a:headEnd len="med" w="med" type="none"/>
            <a:tailEnd len="med" w="med" type="none"/>
          </a:ln>
        </p:spPr>
      </p:cxnSp>
      <p:cxnSp>
        <p:nvCxnSpPr>
          <p:cNvPr id="727" name="Google Shape;727;p47"/>
          <p:cNvCxnSpPr/>
          <p:nvPr/>
        </p:nvCxnSpPr>
        <p:spPr>
          <a:xfrm>
            <a:off x="4562475" y="1587625"/>
            <a:ext cx="0" cy="3181500"/>
          </a:xfrm>
          <a:prstGeom prst="straightConnector1">
            <a:avLst/>
          </a:prstGeom>
          <a:noFill/>
          <a:ln cap="flat" cmpd="sng" w="38100">
            <a:solidFill>
              <a:srgbClr val="FFCB64"/>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a:t>
            </a:r>
            <a:r>
              <a:rPr lang="en"/>
              <a:t> - </a:t>
            </a:r>
            <a:r>
              <a:rPr lang="en"/>
              <a:t>Disproportionate Denial </a:t>
            </a:r>
            <a:endParaRPr/>
          </a:p>
        </p:txBody>
      </p:sp>
      <p:sp>
        <p:nvSpPr>
          <p:cNvPr id="733" name="Google Shape;733;p48"/>
          <p:cNvSpPr txBox="1"/>
          <p:nvPr/>
        </p:nvSpPr>
        <p:spPr>
          <a:xfrm>
            <a:off x="1560975" y="4777575"/>
            <a:ext cx="58047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Data averaged from 2007-2017</a:t>
            </a:r>
            <a:endParaRPr sz="1200">
              <a:solidFill>
                <a:srgbClr val="434343"/>
              </a:solidFill>
              <a:latin typeface="EB Garamond"/>
              <a:ea typeface="EB Garamond"/>
              <a:cs typeface="EB Garamond"/>
              <a:sym typeface="EB Garamond"/>
            </a:endParaRPr>
          </a:p>
        </p:txBody>
      </p:sp>
      <p:pic>
        <p:nvPicPr>
          <p:cNvPr id="734" name="Google Shape;734;p48"/>
          <p:cNvPicPr preferRelativeResize="0"/>
          <p:nvPr/>
        </p:nvPicPr>
        <p:blipFill>
          <a:blip r:embed="rId3">
            <a:alphaModFix/>
          </a:blip>
          <a:stretch>
            <a:fillRect/>
          </a:stretch>
        </p:blipFill>
        <p:spPr>
          <a:xfrm>
            <a:off x="1512225" y="1165000"/>
            <a:ext cx="6119552" cy="3612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 - Disproportionate Denial </a:t>
            </a:r>
            <a:endParaRPr/>
          </a:p>
        </p:txBody>
      </p:sp>
      <p:sp>
        <p:nvSpPr>
          <p:cNvPr id="740" name="Google Shape;740;p49"/>
          <p:cNvSpPr txBox="1"/>
          <p:nvPr/>
        </p:nvSpPr>
        <p:spPr>
          <a:xfrm>
            <a:off x="1560975" y="4777575"/>
            <a:ext cx="58047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Data averaged from 2007-2017</a:t>
            </a:r>
            <a:endParaRPr sz="1200">
              <a:solidFill>
                <a:srgbClr val="434343"/>
              </a:solidFill>
              <a:latin typeface="EB Garamond"/>
              <a:ea typeface="EB Garamond"/>
              <a:cs typeface="EB Garamond"/>
              <a:sym typeface="EB Garamond"/>
            </a:endParaRPr>
          </a:p>
        </p:txBody>
      </p:sp>
      <p:pic>
        <p:nvPicPr>
          <p:cNvPr id="741" name="Google Shape;741;p49"/>
          <p:cNvPicPr preferRelativeResize="0"/>
          <p:nvPr/>
        </p:nvPicPr>
        <p:blipFill rotWithShape="1">
          <a:blip r:embed="rId3">
            <a:alphaModFix/>
          </a:blip>
          <a:srcRect b="47222" l="835" r="826" t="1868"/>
          <a:stretch/>
        </p:blipFill>
        <p:spPr>
          <a:xfrm>
            <a:off x="243650" y="2002950"/>
            <a:ext cx="4112023" cy="1980027"/>
          </a:xfrm>
          <a:prstGeom prst="rect">
            <a:avLst/>
          </a:prstGeom>
          <a:noFill/>
          <a:ln>
            <a:noFill/>
          </a:ln>
        </p:spPr>
      </p:pic>
      <p:pic>
        <p:nvPicPr>
          <p:cNvPr id="742" name="Google Shape;742;p49"/>
          <p:cNvPicPr preferRelativeResize="0"/>
          <p:nvPr/>
        </p:nvPicPr>
        <p:blipFill rotWithShape="1">
          <a:blip r:embed="rId3">
            <a:alphaModFix/>
          </a:blip>
          <a:srcRect b="0" l="0" r="0" t="54592"/>
          <a:stretch/>
        </p:blipFill>
        <p:spPr>
          <a:xfrm>
            <a:off x="4526725" y="2039413"/>
            <a:ext cx="4515402" cy="1907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 - Disproportionate Denial </a:t>
            </a:r>
            <a:endParaRPr/>
          </a:p>
        </p:txBody>
      </p:sp>
      <p:sp>
        <p:nvSpPr>
          <p:cNvPr id="748" name="Google Shape;748;p50"/>
          <p:cNvSpPr txBox="1"/>
          <p:nvPr/>
        </p:nvSpPr>
        <p:spPr>
          <a:xfrm>
            <a:off x="1560975" y="4777575"/>
            <a:ext cx="58047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Data averaged from 2007-2017</a:t>
            </a:r>
            <a:endParaRPr sz="1200">
              <a:solidFill>
                <a:srgbClr val="434343"/>
              </a:solidFill>
              <a:latin typeface="EB Garamond"/>
              <a:ea typeface="EB Garamond"/>
              <a:cs typeface="EB Garamond"/>
              <a:sym typeface="EB Garamond"/>
            </a:endParaRPr>
          </a:p>
        </p:txBody>
      </p:sp>
      <p:pic>
        <p:nvPicPr>
          <p:cNvPr id="749" name="Google Shape;749;p50"/>
          <p:cNvPicPr preferRelativeResize="0"/>
          <p:nvPr/>
        </p:nvPicPr>
        <p:blipFill>
          <a:blip r:embed="rId3">
            <a:alphaModFix/>
          </a:blip>
          <a:stretch>
            <a:fillRect/>
          </a:stretch>
        </p:blipFill>
        <p:spPr>
          <a:xfrm>
            <a:off x="1374550" y="1275500"/>
            <a:ext cx="6177551" cy="3438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a:t>
            </a:r>
            <a:r>
              <a:rPr lang="en"/>
              <a:t> - Lower Median Income </a:t>
            </a:r>
            <a:r>
              <a:rPr lang="en"/>
              <a:t>Salary</a:t>
            </a:r>
            <a:r>
              <a:rPr lang="en"/>
              <a:t> </a:t>
            </a:r>
            <a:endParaRPr/>
          </a:p>
        </p:txBody>
      </p:sp>
      <p:pic>
        <p:nvPicPr>
          <p:cNvPr id="755" name="Google Shape;755;p51"/>
          <p:cNvPicPr preferRelativeResize="0"/>
          <p:nvPr/>
        </p:nvPicPr>
        <p:blipFill>
          <a:blip r:embed="rId3">
            <a:alphaModFix/>
          </a:blip>
          <a:stretch>
            <a:fillRect/>
          </a:stretch>
        </p:blipFill>
        <p:spPr>
          <a:xfrm>
            <a:off x="1006025" y="1164600"/>
            <a:ext cx="7514991" cy="380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2"/>
          <p:cNvSpPr txBox="1"/>
          <p:nvPr>
            <p:ph type="ctrTitle"/>
          </p:nvPr>
        </p:nvSpPr>
        <p:spPr>
          <a:xfrm>
            <a:off x="790975" y="720000"/>
            <a:ext cx="7913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a:t>
            </a:r>
            <a:r>
              <a:rPr lang="en"/>
              <a:t> - </a:t>
            </a:r>
            <a:r>
              <a:rPr lang="en">
                <a:solidFill>
                  <a:schemeClr val="lt1"/>
                </a:solidFill>
              </a:rPr>
              <a:t>Importance of applicant’s sex on loan action</a:t>
            </a:r>
            <a:endParaRPr/>
          </a:p>
        </p:txBody>
      </p:sp>
      <p:pic>
        <p:nvPicPr>
          <p:cNvPr id="761" name="Google Shape;761;p52" title="Screen Recording 2024-12-02 at 2.46.33 PM.mov">
            <a:hlinkClick r:id="rId3"/>
          </p:cNvPr>
          <p:cNvPicPr preferRelativeResize="0"/>
          <p:nvPr/>
        </p:nvPicPr>
        <p:blipFill>
          <a:blip r:embed="rId4">
            <a:alphaModFix/>
          </a:blip>
          <a:stretch>
            <a:fillRect/>
          </a:stretch>
        </p:blipFill>
        <p:spPr>
          <a:xfrm>
            <a:off x="1540325" y="1151500"/>
            <a:ext cx="6932054" cy="3804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3"/>
          <p:cNvSpPr txBox="1"/>
          <p:nvPr>
            <p:ph type="ctrTitle"/>
          </p:nvPr>
        </p:nvSpPr>
        <p:spPr>
          <a:xfrm>
            <a:off x="790975" y="720000"/>
            <a:ext cx="79833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a:t>
            </a:r>
            <a:r>
              <a:rPr lang="en"/>
              <a:t> - Importance of applicant’s sex on loans denied by financial </a:t>
            </a:r>
            <a:r>
              <a:rPr lang="en"/>
              <a:t>institutions</a:t>
            </a:r>
            <a:endParaRPr/>
          </a:p>
        </p:txBody>
      </p:sp>
      <p:pic>
        <p:nvPicPr>
          <p:cNvPr id="767" name="Google Shape;767;p53"/>
          <p:cNvPicPr preferRelativeResize="0"/>
          <p:nvPr/>
        </p:nvPicPr>
        <p:blipFill>
          <a:blip r:embed="rId3">
            <a:alphaModFix/>
          </a:blip>
          <a:stretch>
            <a:fillRect/>
          </a:stretch>
        </p:blipFill>
        <p:spPr>
          <a:xfrm>
            <a:off x="289025" y="1233050"/>
            <a:ext cx="6120298" cy="3433349"/>
          </a:xfrm>
          <a:prstGeom prst="rect">
            <a:avLst/>
          </a:prstGeom>
          <a:noFill/>
          <a:ln>
            <a:noFill/>
          </a:ln>
        </p:spPr>
      </p:pic>
      <p:sp>
        <p:nvSpPr>
          <p:cNvPr id="768" name="Google Shape;768;p53"/>
          <p:cNvSpPr txBox="1"/>
          <p:nvPr/>
        </p:nvSpPr>
        <p:spPr>
          <a:xfrm>
            <a:off x="6516625" y="1233050"/>
            <a:ext cx="2513700" cy="364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1"/>
                </a:solidFill>
                <a:latin typeface="EB Garamond"/>
                <a:ea typeface="EB Garamond"/>
                <a:cs typeface="EB Garamond"/>
                <a:sym typeface="EB Garamond"/>
              </a:rPr>
              <a:t>Throughout the years from 2008 to 2017 it can easily be determined there is an disparity between gender on the amount of loans rejected by a financial institution. The graph shows how 2-5% of women are more likely to have their loans rejected.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rPr lang="en" sz="1300">
                <a:solidFill>
                  <a:schemeClr val="dk1"/>
                </a:solidFill>
                <a:latin typeface="EB Garamond"/>
                <a:ea typeface="EB Garamond"/>
                <a:cs typeface="EB Garamond"/>
                <a:sym typeface="EB Garamond"/>
              </a:rPr>
              <a:t>In 2007, 29.5% of female loans where rejected while 24.7% of male where rejected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just">
              <a:spcBef>
                <a:spcPts val="0"/>
              </a:spcBef>
              <a:spcAft>
                <a:spcPts val="0"/>
              </a:spcAft>
              <a:buNone/>
            </a:pPr>
            <a:r>
              <a:rPr lang="en" sz="1300">
                <a:solidFill>
                  <a:schemeClr val="dk1"/>
                </a:solidFill>
                <a:latin typeface="EB Garamond"/>
                <a:ea typeface="EB Garamond"/>
                <a:cs typeface="EB Garamond"/>
                <a:sym typeface="EB Garamond"/>
              </a:rPr>
              <a:t>In 2017, 16.4% of female loans where rejected while 14.1% of male where rejected</a:t>
            </a:r>
            <a:endParaRPr sz="1300">
              <a:solidFill>
                <a:schemeClr val="dk1"/>
              </a:solidFill>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4"/>
          <p:cNvSpPr txBox="1"/>
          <p:nvPr>
            <p:ph type="ctrTitle"/>
          </p:nvPr>
        </p:nvSpPr>
        <p:spPr>
          <a:xfrm>
            <a:off x="790975" y="720000"/>
            <a:ext cx="79833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 - Importance of applicant’s sex on loans originated</a:t>
            </a:r>
            <a:endParaRPr/>
          </a:p>
        </p:txBody>
      </p:sp>
      <p:sp>
        <p:nvSpPr>
          <p:cNvPr id="774" name="Google Shape;774;p54"/>
          <p:cNvSpPr txBox="1"/>
          <p:nvPr/>
        </p:nvSpPr>
        <p:spPr>
          <a:xfrm>
            <a:off x="6574800" y="2351750"/>
            <a:ext cx="2467200" cy="115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1"/>
                </a:solidFill>
                <a:latin typeface="EB Garamond"/>
                <a:ea typeface="EB Garamond"/>
                <a:cs typeface="EB Garamond"/>
                <a:sym typeface="EB Garamond"/>
              </a:rPr>
              <a:t>The disparity of loans originated by applicant sex was around 5% in 2007, however, it had decreased </a:t>
            </a:r>
            <a:r>
              <a:rPr lang="en" sz="1300">
                <a:solidFill>
                  <a:schemeClr val="dk1"/>
                </a:solidFill>
                <a:latin typeface="EB Garamond"/>
                <a:ea typeface="EB Garamond"/>
                <a:cs typeface="EB Garamond"/>
                <a:sym typeface="EB Garamond"/>
              </a:rPr>
              <a:t>significantly</a:t>
            </a:r>
            <a:r>
              <a:rPr lang="en" sz="1300">
                <a:solidFill>
                  <a:schemeClr val="dk1"/>
                </a:solidFill>
                <a:latin typeface="EB Garamond"/>
                <a:ea typeface="EB Garamond"/>
                <a:cs typeface="EB Garamond"/>
                <a:sym typeface="EB Garamond"/>
              </a:rPr>
              <a:t> reaching a percentage of difference of only 1.3% on 2017. </a:t>
            </a:r>
            <a:endParaRPr sz="1300">
              <a:solidFill>
                <a:schemeClr val="dk1"/>
              </a:solidFill>
              <a:latin typeface="EB Garamond"/>
              <a:ea typeface="EB Garamond"/>
              <a:cs typeface="EB Garamond"/>
              <a:sym typeface="EB Garamond"/>
            </a:endParaRPr>
          </a:p>
        </p:txBody>
      </p:sp>
      <p:pic>
        <p:nvPicPr>
          <p:cNvPr id="775" name="Google Shape;775;p54"/>
          <p:cNvPicPr preferRelativeResize="0"/>
          <p:nvPr/>
        </p:nvPicPr>
        <p:blipFill>
          <a:blip r:embed="rId3">
            <a:alphaModFix/>
          </a:blip>
          <a:stretch>
            <a:fillRect/>
          </a:stretch>
        </p:blipFill>
        <p:spPr>
          <a:xfrm>
            <a:off x="257125" y="1174875"/>
            <a:ext cx="6211826" cy="35057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5"/>
          <p:cNvSpPr txBox="1"/>
          <p:nvPr>
            <p:ph type="ctrTitle"/>
          </p:nvPr>
        </p:nvSpPr>
        <p:spPr>
          <a:xfrm>
            <a:off x="790975" y="720000"/>
            <a:ext cx="79833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VISUALIZATIONS - Importance of applicant’s sex on loans originated</a:t>
            </a:r>
            <a:endParaRPr/>
          </a:p>
        </p:txBody>
      </p:sp>
      <p:pic>
        <p:nvPicPr>
          <p:cNvPr id="781" name="Google Shape;781;p55"/>
          <p:cNvPicPr preferRelativeResize="0"/>
          <p:nvPr/>
        </p:nvPicPr>
        <p:blipFill>
          <a:blip r:embed="rId3">
            <a:alphaModFix/>
          </a:blip>
          <a:stretch>
            <a:fillRect/>
          </a:stretch>
        </p:blipFill>
        <p:spPr>
          <a:xfrm>
            <a:off x="198950" y="1756700"/>
            <a:ext cx="4250638" cy="2392800"/>
          </a:xfrm>
          <a:prstGeom prst="rect">
            <a:avLst/>
          </a:prstGeom>
          <a:noFill/>
          <a:ln>
            <a:noFill/>
          </a:ln>
        </p:spPr>
      </p:pic>
      <p:pic>
        <p:nvPicPr>
          <p:cNvPr id="782" name="Google Shape;782;p55"/>
          <p:cNvPicPr preferRelativeResize="0"/>
          <p:nvPr/>
        </p:nvPicPr>
        <p:blipFill>
          <a:blip r:embed="rId4">
            <a:alphaModFix/>
          </a:blip>
          <a:stretch>
            <a:fillRect/>
          </a:stretch>
        </p:blipFill>
        <p:spPr>
          <a:xfrm>
            <a:off x="4653450" y="1756700"/>
            <a:ext cx="4283675" cy="239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ctrTitle"/>
          </p:nvPr>
        </p:nvSpPr>
        <p:spPr>
          <a:xfrm>
            <a:off x="831200" y="1605949"/>
            <a:ext cx="38673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solidFill>
                <a:srgbClr val="434343"/>
              </a:solidFill>
            </a:endParaRPr>
          </a:p>
        </p:txBody>
      </p:sp>
      <p:sp>
        <p:nvSpPr>
          <p:cNvPr id="277" name="Google Shape;277;p38"/>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RJC has countless first hand accounts of </a:t>
            </a:r>
            <a:r>
              <a:rPr lang="en"/>
              <a:t>racially</a:t>
            </a:r>
            <a:r>
              <a:rPr lang="en"/>
              <a:t>-motivated housing </a:t>
            </a:r>
            <a:r>
              <a:rPr lang="en"/>
              <a:t>discrimination</a:t>
            </a:r>
            <a:r>
              <a:rPr lang="en"/>
              <a:t> in the South Bend area, however, the “hard-data” required to back up these claims is lacking. The goal of our work is to </a:t>
            </a:r>
            <a:r>
              <a:rPr lang="en"/>
              <a:t>analyse </a:t>
            </a:r>
            <a:r>
              <a:rPr b="1" lang="en"/>
              <a:t>HMDA data sets</a:t>
            </a:r>
            <a:r>
              <a:rPr lang="en"/>
              <a:t> to look for trends and create visualizations that support the widespread discriminatory experience of many community members. </a:t>
            </a:r>
            <a:endParaRPr>
              <a:solidFill>
                <a:srgbClr val="434343"/>
              </a:solidFill>
            </a:endParaRPr>
          </a:p>
          <a:p>
            <a:pPr indent="0" lvl="0" marL="0" rtl="0" algn="l">
              <a:spcBef>
                <a:spcPts val="0"/>
              </a:spcBef>
              <a:spcAft>
                <a:spcPts val="0"/>
              </a:spcAft>
              <a:buNone/>
            </a:pPr>
            <a:r>
              <a:t/>
            </a:r>
            <a:endParaRPr>
              <a:solidFill>
                <a:srgbClr val="434343"/>
              </a:solidFill>
            </a:endParaRPr>
          </a:p>
        </p:txBody>
      </p:sp>
      <p:grpSp>
        <p:nvGrpSpPr>
          <p:cNvPr id="278" name="Google Shape;278;p38"/>
          <p:cNvGrpSpPr/>
          <p:nvPr/>
        </p:nvGrpSpPr>
        <p:grpSpPr>
          <a:xfrm>
            <a:off x="5811131" y="1111432"/>
            <a:ext cx="1980215" cy="1907859"/>
            <a:chOff x="1029600" y="238175"/>
            <a:chExt cx="5360625" cy="5164750"/>
          </a:xfrm>
        </p:grpSpPr>
        <p:sp>
          <p:nvSpPr>
            <p:cNvPr id="279" name="Google Shape;279;p38"/>
            <p:cNvSpPr/>
            <p:nvPr/>
          </p:nvSpPr>
          <p:spPr>
            <a:xfrm>
              <a:off x="1029600" y="238175"/>
              <a:ext cx="5317100" cy="4055200"/>
            </a:xfrm>
            <a:custGeom>
              <a:rect b="b" l="l" r="r" t="t"/>
              <a:pathLst>
                <a:path extrusionOk="0" h="162208" w="212684">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1643125" y="2170000"/>
              <a:ext cx="4242350" cy="3232925"/>
            </a:xfrm>
            <a:custGeom>
              <a:rect b="b" l="l" r="r" t="t"/>
              <a:pathLst>
                <a:path extrusionOk="0" h="129317" w="169694">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1138400" y="1978550"/>
              <a:ext cx="5251825" cy="2817375"/>
            </a:xfrm>
            <a:custGeom>
              <a:rect b="b" l="l" r="r" t="t"/>
              <a:pathLst>
                <a:path extrusionOk="0" h="112695" w="210073">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3357450" y="3714650"/>
              <a:ext cx="813700" cy="813700"/>
            </a:xfrm>
            <a:custGeom>
              <a:rect b="b" l="l" r="r" t="t"/>
              <a:pathLst>
                <a:path extrusionOk="0" h="32548" w="32548">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3115975" y="3635175"/>
              <a:ext cx="1133500" cy="971500"/>
            </a:xfrm>
            <a:custGeom>
              <a:rect b="b" l="l" r="r" t="t"/>
              <a:pathLst>
                <a:path extrusionOk="0" h="38860" w="4534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3775175" y="3686375"/>
              <a:ext cx="25" cy="815850"/>
            </a:xfrm>
            <a:custGeom>
              <a:rect b="b" l="l" r="r" t="t"/>
              <a:pathLst>
                <a:path extrusionOk="0" h="32634" w="1">
                  <a:moveTo>
                    <a:pt x="0" y="1"/>
                  </a:moveTo>
                  <a:lnTo>
                    <a:pt x="0" y="32634"/>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3694675" y="3686375"/>
              <a:ext cx="163175" cy="815850"/>
            </a:xfrm>
            <a:custGeom>
              <a:rect b="b" l="l" r="r" t="t"/>
              <a:pathLst>
                <a:path extrusionOk="0" h="32634" w="6527">
                  <a:moveTo>
                    <a:pt x="0" y="1"/>
                  </a:moveTo>
                  <a:lnTo>
                    <a:pt x="0" y="32634"/>
                  </a:lnTo>
                  <a:lnTo>
                    <a:pt x="6527" y="32634"/>
                  </a:lnTo>
                  <a:lnTo>
                    <a:pt x="652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3340050" y="4121500"/>
              <a:ext cx="844150" cy="25"/>
            </a:xfrm>
            <a:custGeom>
              <a:rect b="b" l="l" r="r" t="t"/>
              <a:pathLst>
                <a:path extrusionOk="0" h="1" w="33766">
                  <a:moveTo>
                    <a:pt x="1" y="0"/>
                  </a:moveTo>
                  <a:lnTo>
                    <a:pt x="33765" y="0"/>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3340050" y="4038825"/>
              <a:ext cx="844150" cy="163175"/>
            </a:xfrm>
            <a:custGeom>
              <a:rect b="b" l="l" r="r" t="t"/>
              <a:pathLst>
                <a:path extrusionOk="0" h="6527" w="33766">
                  <a:moveTo>
                    <a:pt x="1" y="0"/>
                  </a:moveTo>
                  <a:lnTo>
                    <a:pt x="1" y="6527"/>
                  </a:lnTo>
                  <a:lnTo>
                    <a:pt x="33765" y="6527"/>
                  </a:lnTo>
                  <a:lnTo>
                    <a:pt x="3376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8"/>
          <p:cNvSpPr txBox="1"/>
          <p:nvPr/>
        </p:nvSpPr>
        <p:spPr>
          <a:xfrm>
            <a:off x="5591475" y="302241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74C1B9"/>
                </a:solidFill>
                <a:latin typeface="Montserrat Black"/>
                <a:ea typeface="Montserrat Black"/>
                <a:cs typeface="Montserrat Black"/>
                <a:sym typeface="Montserrat Black"/>
              </a:rPr>
              <a:t>RJC</a:t>
            </a:r>
            <a:endParaRPr sz="3000">
              <a:solidFill>
                <a:srgbClr val="74C1B9"/>
              </a:solidFill>
              <a:latin typeface="Montserrat Black"/>
              <a:ea typeface="Montserrat Black"/>
              <a:cs typeface="Montserrat Black"/>
              <a:sym typeface="Montserrat Black"/>
            </a:endParaRPr>
          </a:p>
        </p:txBody>
      </p:sp>
      <p:sp>
        <p:nvSpPr>
          <p:cNvPr id="289" name="Google Shape;289;p38"/>
          <p:cNvSpPr txBox="1"/>
          <p:nvPr/>
        </p:nvSpPr>
        <p:spPr>
          <a:xfrm>
            <a:off x="5591475" y="346056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Montserrat Light"/>
                <a:ea typeface="Montserrat Light"/>
                <a:cs typeface="Montserrat Light"/>
                <a:sym typeface="Montserrat Light"/>
              </a:rPr>
              <a:t>South Bend Reparatory Justice Commission</a:t>
            </a:r>
            <a:endParaRPr sz="1200">
              <a:solidFill>
                <a:srgbClr val="434343"/>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6"/>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6"/>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Any questions, comments or concerns? It there anything specific that we are missing? How would you like the </a:t>
            </a:r>
            <a:r>
              <a:rPr lang="en"/>
              <a:t>visualizations</a:t>
            </a:r>
            <a:r>
              <a:rPr lang="en"/>
              <a:t> to be modified/altered/re-created?</a:t>
            </a:r>
            <a:endParaRPr/>
          </a:p>
          <a:p>
            <a:pPr indent="0" lvl="0" marL="0" rtl="0" algn="ctr">
              <a:spcBef>
                <a:spcPts val="1600"/>
              </a:spcBef>
              <a:spcAft>
                <a:spcPts val="1600"/>
              </a:spcAft>
              <a:buNone/>
            </a:pPr>
            <a:r>
              <a:t/>
            </a:r>
            <a:endParaRPr/>
          </a:p>
        </p:txBody>
      </p:sp>
      <p:sp>
        <p:nvSpPr>
          <p:cNvPr id="813" name="Google Shape;813;p56"/>
          <p:cNvSpPr txBox="1"/>
          <p:nvPr>
            <p:ph type="ctrTitle"/>
          </p:nvPr>
        </p:nvSpPr>
        <p:spPr>
          <a:xfrm>
            <a:off x="3025650" y="1059249"/>
            <a:ext cx="30927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STEPS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7"/>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THANKS</a:t>
            </a:r>
            <a:endParaRPr>
              <a:solidFill>
                <a:schemeClr val="lt2"/>
              </a:solidFill>
            </a:endParaRPr>
          </a:p>
        </p:txBody>
      </p:sp>
      <p:grpSp>
        <p:nvGrpSpPr>
          <p:cNvPr id="819" name="Google Shape;819;p57"/>
          <p:cNvGrpSpPr/>
          <p:nvPr/>
        </p:nvGrpSpPr>
        <p:grpSpPr>
          <a:xfrm>
            <a:off x="6086323" y="1653090"/>
            <a:ext cx="3481645" cy="3406550"/>
            <a:chOff x="4095386" y="2301250"/>
            <a:chExt cx="2149164" cy="2102809"/>
          </a:xfrm>
        </p:grpSpPr>
        <p:sp>
          <p:nvSpPr>
            <p:cNvPr id="820" name="Google Shape;820;p57"/>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7"/>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7"/>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7"/>
          <p:cNvGrpSpPr/>
          <p:nvPr/>
        </p:nvGrpSpPr>
        <p:grpSpPr>
          <a:xfrm>
            <a:off x="6489414" y="2915087"/>
            <a:ext cx="2792057" cy="2314899"/>
            <a:chOff x="202950" y="1579375"/>
            <a:chExt cx="1537900" cy="1275075"/>
          </a:xfrm>
        </p:grpSpPr>
        <p:sp>
          <p:nvSpPr>
            <p:cNvPr id="827" name="Google Shape;827;p57"/>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57"/>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txBox="1"/>
          <p:nvPr>
            <p:ph idx="1" type="subTitle"/>
          </p:nvPr>
        </p:nvSpPr>
        <p:spPr>
          <a:xfrm flipH="1">
            <a:off x="1674025" y="2409550"/>
            <a:ext cx="3012300" cy="15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Please do not hesitate to reach out if any questions arise. </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Hannah Huston: </a:t>
            </a:r>
            <a:r>
              <a:rPr lang="en" u="sng">
                <a:solidFill>
                  <a:schemeClr val="hlink"/>
                </a:solidFill>
                <a:hlinkClick r:id="rId3"/>
              </a:rPr>
              <a:t>hhuston@nd.edu</a:t>
            </a:r>
            <a:endParaRPr/>
          </a:p>
          <a:p>
            <a:pPr indent="0" lvl="0" marL="0" rtl="0" algn="r">
              <a:spcBef>
                <a:spcPts val="0"/>
              </a:spcBef>
              <a:spcAft>
                <a:spcPts val="0"/>
              </a:spcAft>
              <a:buClr>
                <a:schemeClr val="dk1"/>
              </a:buClr>
              <a:buSzPts val="1100"/>
              <a:buFont typeface="Arial"/>
              <a:buNone/>
            </a:pPr>
            <a:r>
              <a:rPr lang="en"/>
              <a:t>Mariam Jafri: </a:t>
            </a:r>
            <a:r>
              <a:rPr lang="en" u="sng">
                <a:solidFill>
                  <a:schemeClr val="hlink"/>
                </a:solidFill>
                <a:hlinkClick r:id="rId4"/>
              </a:rPr>
              <a:t>mjafri@nd.edu</a:t>
            </a:r>
            <a:endParaRPr/>
          </a:p>
          <a:p>
            <a:pPr indent="0" lvl="0" marL="0" rtl="0" algn="r">
              <a:spcBef>
                <a:spcPts val="0"/>
              </a:spcBef>
              <a:spcAft>
                <a:spcPts val="0"/>
              </a:spcAft>
              <a:buClr>
                <a:schemeClr val="dk1"/>
              </a:buClr>
              <a:buSzPts val="1100"/>
              <a:buFont typeface="Arial"/>
              <a:buNone/>
            </a:pPr>
            <a:r>
              <a:rPr lang="en"/>
              <a:t>Emily Manfred: </a:t>
            </a:r>
            <a:r>
              <a:rPr lang="en" u="sng">
                <a:solidFill>
                  <a:schemeClr val="hlink"/>
                </a:solidFill>
                <a:hlinkClick r:id="rId5"/>
              </a:rPr>
              <a:t>emanfre2@nd.edu</a:t>
            </a:r>
            <a:endParaRPr/>
          </a:p>
          <a:p>
            <a:pPr indent="0" lvl="0" marL="0" rtl="0" algn="r">
              <a:spcBef>
                <a:spcPts val="0"/>
              </a:spcBef>
              <a:spcAft>
                <a:spcPts val="0"/>
              </a:spcAft>
              <a:buClr>
                <a:schemeClr val="dk1"/>
              </a:buClr>
              <a:buSzPts val="1100"/>
              <a:buFont typeface="Arial"/>
              <a:buNone/>
            </a:pPr>
            <a:r>
              <a:rPr lang="en"/>
              <a:t>Manuela Roca Zapata: </a:t>
            </a:r>
            <a:r>
              <a:rPr lang="en" u="sng">
                <a:solidFill>
                  <a:schemeClr val="hlink"/>
                </a:solidFill>
                <a:hlinkClick r:id="rId6"/>
              </a:rPr>
              <a:t>mrocazap@nd.edu</a:t>
            </a:r>
            <a:endParaRPr/>
          </a:p>
          <a:p>
            <a:pPr indent="0" lvl="0" marL="0" rtl="0" algn="r">
              <a:spcBef>
                <a:spcPts val="0"/>
              </a:spcBef>
              <a:spcAft>
                <a:spcPts val="0"/>
              </a:spcAft>
              <a:buClr>
                <a:schemeClr val="dk1"/>
              </a:buClr>
              <a:buSzPts val="1100"/>
              <a:buFont typeface="Arial"/>
              <a:buNone/>
            </a:pPr>
            <a:r>
              <a:rPr lang="en"/>
              <a:t>Elizabeth Rhee: </a:t>
            </a:r>
            <a:r>
              <a:rPr lang="en" u="sng">
                <a:solidFill>
                  <a:schemeClr val="hlink"/>
                </a:solidFill>
                <a:hlinkClick r:id="rId7"/>
              </a:rPr>
              <a:t>erhee@nd.edu</a:t>
            </a:r>
            <a:endParaRPr/>
          </a:p>
          <a:p>
            <a:pPr indent="0" lvl="0" marL="0" rtl="0" algn="r">
              <a:spcBef>
                <a:spcPts val="0"/>
              </a:spcBef>
              <a:spcAft>
                <a:spcPts val="0"/>
              </a:spcAft>
              <a:buClr>
                <a:schemeClr val="dk1"/>
              </a:buClr>
              <a:buSzPts val="1100"/>
              <a:buFont typeface="Arial"/>
              <a:buNone/>
            </a:pPr>
            <a:r>
              <a:rPr lang="en"/>
              <a:t> </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t/>
            </a:r>
            <a:endParaRPr>
              <a:solidFill>
                <a:srgbClr val="434343"/>
              </a:solidFill>
            </a:endParaRPr>
          </a:p>
          <a:p>
            <a:pPr indent="0" lvl="0" marL="0" rtl="0" algn="r">
              <a:spcBef>
                <a:spcPts val="0"/>
              </a:spcBef>
              <a:spcAft>
                <a:spcPts val="0"/>
              </a:spcAft>
              <a:buClr>
                <a:schemeClr val="dk1"/>
              </a:buClr>
              <a:buSzPts val="1100"/>
              <a:buFont typeface="Arial"/>
              <a:buNone/>
            </a:pPr>
            <a:r>
              <a:t/>
            </a:r>
            <a:endParaRPr>
              <a:solidFill>
                <a:srgbClr val="434343"/>
              </a:solidFill>
            </a:endParaRPr>
          </a:p>
          <a:p>
            <a:pPr indent="0" lvl="0" marL="0" rtl="0" algn="r">
              <a:spcBef>
                <a:spcPts val="0"/>
              </a:spcBef>
              <a:spcAft>
                <a:spcPts val="0"/>
              </a:spcAft>
              <a:buNone/>
            </a:pPr>
            <a:r>
              <a:t/>
            </a:r>
            <a:endParaRPr/>
          </a:p>
        </p:txBody>
      </p:sp>
      <p:sp>
        <p:nvSpPr>
          <p:cNvPr id="844" name="Google Shape;844;p57"/>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851" name="Google Shape;851;p58"/>
          <p:cNvSpPr txBox="1"/>
          <p:nvPr/>
        </p:nvSpPr>
        <p:spPr>
          <a:xfrm>
            <a:off x="298825" y="1303975"/>
            <a:ext cx="8666100" cy="375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EB Garamond"/>
              <a:buChar char="-"/>
            </a:pPr>
            <a:r>
              <a:rPr lang="en" sz="1200" u="sng">
                <a:solidFill>
                  <a:schemeClr val="hlink"/>
                </a:solidFill>
                <a:latin typeface="EB Garamond"/>
                <a:ea typeface="EB Garamond"/>
                <a:cs typeface="EB Garamond"/>
                <a:sym typeface="EB Garamond"/>
                <a:hlinkClick r:id="rId3"/>
              </a:rPr>
              <a:t>https://www.neilsberg.com/insights/south-bend-in-population-by-year/</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lang="en" sz="1200" u="sng">
                <a:solidFill>
                  <a:schemeClr val="hlink"/>
                </a:solidFill>
                <a:latin typeface="EB Garamond"/>
                <a:ea typeface="EB Garamond"/>
                <a:cs typeface="EB Garamond"/>
                <a:sym typeface="EB Garamond"/>
                <a:hlinkClick r:id="rId4"/>
              </a:rPr>
              <a:t>https://www.consumerfinance.gov/data-research/hmda/historic-data/</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5"/>
              </a:rPr>
              <a:t>https://dsl.richmond.edu/panorama/redlining/map/IN/SouthBend/context#loc=12/41.6723/-86.2088</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6"/>
              </a:rPr>
              <a:t>https://www.southbendtribune.com/story/news/local/2022/04/04/south-bend-racism-honeywell-remediate-lasalle-park-black-community-environment-landfill/7216689001/</a:t>
            </a:r>
            <a:r>
              <a:rPr lang="en" sz="1200">
                <a:solidFill>
                  <a:srgbClr val="434343"/>
                </a:solidFill>
                <a:latin typeface="EB Garamond"/>
                <a:ea typeface="EB Garamond"/>
                <a:cs typeface="EB Garamond"/>
                <a:sym typeface="EB Garamond"/>
              </a:rPr>
              <a:t> (more about Beck’s Lake)</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7"/>
              </a:rPr>
              <a:t>https://www.urban.org/policy-centers/housing-finance-policy-center/projects/home-mortgage-disclosure-act-data</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8"/>
              </a:rPr>
              <a:t>https://files.consumerfinance.gov/f/documents/cfpb_racial-economic-disparities-in-mortgage-market_slides_2021-08.pdf</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9"/>
              </a:rPr>
              <a:t>https://files.consumerfinance.gov/f/documents/cfpb_fair-lending-report_2023-06.pdf</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10"/>
              </a:rPr>
              <a:t>https://www.federalreserve.gov/econres/notes/feds-notes/disparities-in-wealth-by-race-and-ethnicity-in-the-2019-survey-of-consumer-finances-20200928.html</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11"/>
              </a:rPr>
              <a:t>https://www.americanprogress.org/article/systematic-inequality/</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12"/>
              </a:rPr>
              <a:t>https://www.nber.org/system/files/working_papers/w29364/w29364.pdf</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13"/>
              </a:rPr>
              <a:t>https://www.nber.org/system/files/working_papers/w32917/w32917.pdf</a:t>
            </a:r>
            <a:r>
              <a:rPr lang="en" sz="1200">
                <a:solidFill>
                  <a:srgbClr val="434343"/>
                </a:solidFill>
                <a:latin typeface="EB Garamond"/>
                <a:ea typeface="EB Garamond"/>
                <a:cs typeface="EB Garamond"/>
                <a:sym typeface="EB Garamond"/>
              </a:rPr>
              <a:t> </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rPr lang="en" sz="1200" u="sng">
                <a:solidFill>
                  <a:schemeClr val="hlink"/>
                </a:solidFill>
                <a:latin typeface="EB Garamond"/>
                <a:ea typeface="EB Garamond"/>
                <a:cs typeface="EB Garamond"/>
                <a:sym typeface="EB Garamond"/>
                <a:hlinkClick r:id="rId14"/>
              </a:rPr>
              <a:t>https://www.southbendtribune.com/story/news/2022/12/12/south-bend-history-of-racial-redlining-explored-in-residents-stories/69695265007/</a:t>
            </a:r>
            <a:r>
              <a:rPr lang="en" sz="1200">
                <a:solidFill>
                  <a:srgbClr val="434343"/>
                </a:solidFill>
                <a:latin typeface="EB Garamond"/>
                <a:ea typeface="EB Garamond"/>
                <a:cs typeface="EB Garamond"/>
                <a:sym typeface="EB Garamond"/>
              </a:rPr>
              <a:t> (personal testimony about redlining and LaSalle area)</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Char char="-"/>
            </a:pPr>
            <a:r>
              <a:t/>
            </a:r>
            <a:endParaRPr sz="1200">
              <a:solidFill>
                <a:srgbClr val="434343"/>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95" name="Google Shape;295;p39"/>
          <p:cNvSpPr txBox="1"/>
          <p:nvPr/>
        </p:nvSpPr>
        <p:spPr>
          <a:xfrm>
            <a:off x="816077" y="1915511"/>
            <a:ext cx="17505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Initial</a:t>
            </a:r>
            <a:r>
              <a:rPr lang="en">
                <a:solidFill>
                  <a:srgbClr val="434343"/>
                </a:solidFill>
                <a:latin typeface="Montserrat ExtraBold"/>
                <a:ea typeface="Montserrat ExtraBold"/>
                <a:cs typeface="Montserrat ExtraBold"/>
                <a:sym typeface="Montserrat ExtraBold"/>
              </a:rPr>
              <a:t> Meetings </a:t>
            </a:r>
            <a:endParaRPr>
              <a:solidFill>
                <a:srgbClr val="434343"/>
              </a:solidFill>
              <a:latin typeface="Montserrat ExtraBold"/>
              <a:ea typeface="Montserrat ExtraBold"/>
              <a:cs typeface="Montserrat ExtraBold"/>
              <a:sym typeface="Montserrat ExtraBold"/>
            </a:endParaRPr>
          </a:p>
        </p:txBody>
      </p:sp>
      <p:sp>
        <p:nvSpPr>
          <p:cNvPr id="296" name="Google Shape;296;p39"/>
          <p:cNvSpPr txBox="1"/>
          <p:nvPr/>
        </p:nvSpPr>
        <p:spPr>
          <a:xfrm>
            <a:off x="696725" y="2115175"/>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Meet with Darryl Heller as well as Professor Judy Fox</a:t>
            </a:r>
            <a:endParaRPr sz="1200">
              <a:solidFill>
                <a:srgbClr val="434343"/>
              </a:solidFill>
              <a:latin typeface="EB Garamond"/>
              <a:ea typeface="EB Garamond"/>
              <a:cs typeface="EB Garamond"/>
              <a:sym typeface="EB Garamond"/>
            </a:endParaRPr>
          </a:p>
        </p:txBody>
      </p:sp>
      <p:sp>
        <p:nvSpPr>
          <p:cNvPr id="297" name="Google Shape;297;p39"/>
          <p:cNvSpPr/>
          <p:nvPr/>
        </p:nvSpPr>
        <p:spPr>
          <a:xfrm>
            <a:off x="1054172" y="3475424"/>
            <a:ext cx="229759" cy="137087"/>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txBox="1"/>
          <p:nvPr/>
        </p:nvSpPr>
        <p:spPr>
          <a:xfrm>
            <a:off x="3192300" y="1717975"/>
            <a:ext cx="2352000" cy="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Committee</a:t>
            </a:r>
            <a:r>
              <a:rPr lang="en">
                <a:solidFill>
                  <a:srgbClr val="434343"/>
                </a:solidFill>
                <a:latin typeface="Montserrat ExtraBold"/>
                <a:ea typeface="Montserrat ExtraBold"/>
                <a:cs typeface="Montserrat ExtraBold"/>
                <a:sym typeface="Montserrat ExtraBold"/>
              </a:rPr>
              <a:t> Meetings + </a:t>
            </a:r>
            <a:r>
              <a:rPr lang="en">
                <a:solidFill>
                  <a:srgbClr val="434343"/>
                </a:solidFill>
                <a:latin typeface="Montserrat ExtraBold"/>
                <a:ea typeface="Montserrat ExtraBold"/>
                <a:cs typeface="Montserrat ExtraBold"/>
                <a:sym typeface="Montserrat ExtraBold"/>
              </a:rPr>
              <a:t>Research</a:t>
            </a:r>
            <a:r>
              <a:rPr lang="en">
                <a:solidFill>
                  <a:srgbClr val="434343"/>
                </a:solidFill>
                <a:latin typeface="Montserrat ExtraBold"/>
                <a:ea typeface="Montserrat ExtraBold"/>
                <a:cs typeface="Montserrat ExtraBold"/>
                <a:sym typeface="Montserrat ExtraBold"/>
              </a:rPr>
              <a:t>  </a:t>
            </a:r>
            <a:endParaRPr>
              <a:solidFill>
                <a:srgbClr val="434343"/>
              </a:solidFill>
              <a:latin typeface="Montserrat ExtraBold"/>
              <a:ea typeface="Montserrat ExtraBold"/>
              <a:cs typeface="Montserrat ExtraBold"/>
              <a:sym typeface="Montserrat ExtraBold"/>
            </a:endParaRPr>
          </a:p>
        </p:txBody>
      </p:sp>
      <p:sp>
        <p:nvSpPr>
          <p:cNvPr id="299" name="Google Shape;299;p39"/>
          <p:cNvSpPr txBox="1"/>
          <p:nvPr/>
        </p:nvSpPr>
        <p:spPr>
          <a:xfrm>
            <a:off x="3483500" y="2115173"/>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Collection of testimonial experiences and outside sources </a:t>
            </a:r>
            <a:endParaRPr sz="1200">
              <a:solidFill>
                <a:srgbClr val="434343"/>
              </a:solidFill>
              <a:latin typeface="EB Garamond"/>
              <a:ea typeface="EB Garamond"/>
              <a:cs typeface="EB Garamond"/>
              <a:sym typeface="EB Garamond"/>
            </a:endParaRPr>
          </a:p>
          <a:p>
            <a:pPr indent="0" lvl="0" marL="0" rtl="0" algn="ctr">
              <a:spcBef>
                <a:spcPts val="160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1600"/>
              </a:spcBef>
              <a:spcAft>
                <a:spcPts val="1600"/>
              </a:spcAft>
              <a:buNone/>
            </a:pPr>
            <a:r>
              <a:t/>
            </a:r>
            <a:endParaRPr sz="1200">
              <a:solidFill>
                <a:srgbClr val="434343"/>
              </a:solidFill>
              <a:latin typeface="EB Garamond"/>
              <a:ea typeface="EB Garamond"/>
              <a:cs typeface="EB Garamond"/>
              <a:sym typeface="EB Garamond"/>
            </a:endParaRPr>
          </a:p>
        </p:txBody>
      </p:sp>
      <p:sp>
        <p:nvSpPr>
          <p:cNvPr id="300" name="Google Shape;300;p39"/>
          <p:cNvSpPr txBox="1"/>
          <p:nvPr/>
        </p:nvSpPr>
        <p:spPr>
          <a:xfrm>
            <a:off x="6363877" y="1903950"/>
            <a:ext cx="20475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Data Collection</a:t>
            </a:r>
            <a:endParaRPr>
              <a:solidFill>
                <a:srgbClr val="434343"/>
              </a:solidFill>
              <a:latin typeface="Montserrat ExtraBold"/>
              <a:ea typeface="Montserrat ExtraBold"/>
              <a:cs typeface="Montserrat ExtraBold"/>
              <a:sym typeface="Montserrat ExtraBold"/>
            </a:endParaRPr>
          </a:p>
        </p:txBody>
      </p:sp>
      <p:sp>
        <p:nvSpPr>
          <p:cNvPr id="301" name="Google Shape;301;p39"/>
          <p:cNvSpPr txBox="1"/>
          <p:nvPr/>
        </p:nvSpPr>
        <p:spPr>
          <a:xfrm>
            <a:off x="6270275" y="2115175"/>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HMDA public datasets </a:t>
            </a:r>
            <a:endParaRPr sz="1200">
              <a:solidFill>
                <a:srgbClr val="434343"/>
              </a:solidFill>
              <a:latin typeface="EB Garamond"/>
              <a:ea typeface="EB Garamond"/>
              <a:cs typeface="EB Garamond"/>
              <a:sym typeface="EB Garamond"/>
            </a:endParaRPr>
          </a:p>
        </p:txBody>
      </p:sp>
      <p:sp>
        <p:nvSpPr>
          <p:cNvPr id="302" name="Google Shape;302;p39"/>
          <p:cNvSpPr/>
          <p:nvPr/>
        </p:nvSpPr>
        <p:spPr>
          <a:xfrm>
            <a:off x="895475" y="3332175"/>
            <a:ext cx="8362659" cy="26126"/>
          </a:xfrm>
          <a:custGeom>
            <a:rect b="b" l="l" r="r" t="t"/>
            <a:pathLst>
              <a:path extrusionOk="0" h="2706" w="143713">
                <a:moveTo>
                  <a:pt x="0" y="0"/>
                </a:moveTo>
                <a:lnTo>
                  <a:pt x="0" y="2705"/>
                </a:lnTo>
                <a:lnTo>
                  <a:pt x="143712" y="2705"/>
                </a:lnTo>
                <a:lnTo>
                  <a:pt x="14371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39"/>
          <p:cNvGrpSpPr/>
          <p:nvPr/>
        </p:nvGrpSpPr>
        <p:grpSpPr>
          <a:xfrm>
            <a:off x="1135116" y="2932717"/>
            <a:ext cx="1028570" cy="677894"/>
            <a:chOff x="1928200" y="3132125"/>
            <a:chExt cx="1512825" cy="997050"/>
          </a:xfrm>
        </p:grpSpPr>
        <p:sp>
          <p:nvSpPr>
            <p:cNvPr id="304" name="Google Shape;304;p39"/>
            <p:cNvSpPr/>
            <p:nvPr/>
          </p:nvSpPr>
          <p:spPr>
            <a:xfrm>
              <a:off x="2718300" y="3132125"/>
              <a:ext cx="416325" cy="261200"/>
            </a:xfrm>
            <a:custGeom>
              <a:rect b="b" l="l" r="r" t="t"/>
              <a:pathLst>
                <a:path extrusionOk="0" h="10448" w="16653">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2850725" y="3580650"/>
              <a:ext cx="512350" cy="548525"/>
            </a:xfrm>
            <a:custGeom>
              <a:rect b="b" l="l" r="r" t="t"/>
              <a:pathLst>
                <a:path extrusionOk="0" h="21941" w="20494">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2993700" y="3850450"/>
              <a:ext cx="226375" cy="278725"/>
            </a:xfrm>
            <a:custGeom>
              <a:rect b="b" l="l" r="r" t="t"/>
              <a:pathLst>
                <a:path extrusionOk="0" h="11149" w="9055">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2844375" y="3580650"/>
              <a:ext cx="596650" cy="250800"/>
            </a:xfrm>
            <a:custGeom>
              <a:rect b="b" l="l" r="r" t="t"/>
              <a:pathLst>
                <a:path extrusionOk="0" h="10032" w="23866">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015075" y="3146825"/>
              <a:ext cx="912200" cy="982350"/>
            </a:xfrm>
            <a:custGeom>
              <a:rect b="b" l="l" r="r" t="t"/>
              <a:pathLst>
                <a:path extrusionOk="0" h="39294" w="36488">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2282025" y="3668700"/>
              <a:ext cx="378300" cy="460475"/>
            </a:xfrm>
            <a:custGeom>
              <a:rect b="b" l="l" r="r" t="t"/>
              <a:pathLst>
                <a:path extrusionOk="0" h="18419" w="15132">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1928200" y="3146825"/>
              <a:ext cx="1083150" cy="367875"/>
            </a:xfrm>
            <a:custGeom>
              <a:rect b="b" l="l" r="r" t="t"/>
              <a:pathLst>
                <a:path extrusionOk="0" h="14715" w="43326">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9"/>
          <p:cNvGrpSpPr/>
          <p:nvPr/>
        </p:nvGrpSpPr>
        <p:grpSpPr>
          <a:xfrm>
            <a:off x="3940473" y="2787168"/>
            <a:ext cx="993176" cy="823443"/>
            <a:chOff x="202950" y="1579375"/>
            <a:chExt cx="1537900" cy="1275075"/>
          </a:xfrm>
        </p:grpSpPr>
        <p:sp>
          <p:nvSpPr>
            <p:cNvPr id="312" name="Google Shape;312;p39"/>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1015775" y="2593800"/>
              <a:ext cx="46275" cy="71875"/>
            </a:xfrm>
            <a:custGeom>
              <a:rect b="b" l="l" r="r" t="t"/>
              <a:pathLst>
                <a:path extrusionOk="0" h="2875" w="1851">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827225" y="2009625"/>
              <a:ext cx="258075" cy="248250"/>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9"/>
          <p:cNvSpPr/>
          <p:nvPr/>
        </p:nvSpPr>
        <p:spPr>
          <a:xfrm>
            <a:off x="6869580" y="3506554"/>
            <a:ext cx="41659" cy="104057"/>
          </a:xfrm>
          <a:custGeom>
            <a:rect b="b" l="l" r="r" t="t"/>
            <a:pathLst>
              <a:path extrusionOk="0" h="6829" w="2734">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9"/>
          <p:cNvGrpSpPr/>
          <p:nvPr/>
        </p:nvGrpSpPr>
        <p:grpSpPr>
          <a:xfrm>
            <a:off x="6755293" y="2623922"/>
            <a:ext cx="1069946" cy="986689"/>
            <a:chOff x="5747675" y="2580200"/>
            <a:chExt cx="1629525" cy="1502725"/>
          </a:xfrm>
        </p:grpSpPr>
        <p:sp>
          <p:nvSpPr>
            <p:cNvPr id="330" name="Google Shape;330;p39"/>
            <p:cNvSpPr/>
            <p:nvPr/>
          </p:nvSpPr>
          <p:spPr>
            <a:xfrm>
              <a:off x="7149400" y="3843875"/>
              <a:ext cx="68375" cy="170725"/>
            </a:xfrm>
            <a:custGeom>
              <a:rect b="b" l="l" r="r" t="t"/>
              <a:pathLst>
                <a:path extrusionOk="0" h="6829" w="2735">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6534700" y="2580200"/>
              <a:ext cx="68350" cy="205000"/>
            </a:xfrm>
            <a:custGeom>
              <a:rect b="b" l="l" r="r" t="t"/>
              <a:pathLst>
                <a:path extrusionOk="0" h="8200" w="2734">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6159025" y="2750900"/>
              <a:ext cx="819725" cy="1263700"/>
            </a:xfrm>
            <a:custGeom>
              <a:rect b="b" l="l" r="r" t="t"/>
              <a:pathLst>
                <a:path extrusionOk="0" h="50548" w="32789">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6261400" y="2990150"/>
              <a:ext cx="614975" cy="136450"/>
            </a:xfrm>
            <a:custGeom>
              <a:rect b="b" l="l" r="r" t="t"/>
              <a:pathLst>
                <a:path extrusionOk="0" h="5458" w="24599">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6261400" y="3194900"/>
              <a:ext cx="614975" cy="136675"/>
            </a:xfrm>
            <a:custGeom>
              <a:rect b="b" l="l" r="r" t="t"/>
              <a:pathLst>
                <a:path extrusionOk="0" h="5467" w="24599">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6261400" y="3399875"/>
              <a:ext cx="614975" cy="136675"/>
            </a:xfrm>
            <a:custGeom>
              <a:rect b="b" l="l" r="r" t="t"/>
              <a:pathLst>
                <a:path extrusionOk="0" h="5467" w="24599">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6261400" y="3604850"/>
              <a:ext cx="614975" cy="136675"/>
            </a:xfrm>
            <a:custGeom>
              <a:rect b="b" l="l" r="r" t="t"/>
              <a:pathLst>
                <a:path extrusionOk="0" h="5467" w="24599">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5817625" y="4014575"/>
              <a:ext cx="1502750" cy="68350"/>
            </a:xfrm>
            <a:custGeom>
              <a:rect b="b" l="l" r="r" t="t"/>
              <a:pathLst>
                <a:path extrusionOk="0" h="2734" w="6011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6466375" y="3809600"/>
              <a:ext cx="205000" cy="205000"/>
            </a:xfrm>
            <a:custGeom>
              <a:rect b="b" l="l" r="r" t="t"/>
              <a:pathLst>
                <a:path extrusionOk="0" h="8200" w="8200">
                  <a:moveTo>
                    <a:pt x="1" y="0"/>
                  </a:moveTo>
                  <a:lnTo>
                    <a:pt x="1" y="8199"/>
                  </a:lnTo>
                  <a:lnTo>
                    <a:pt x="8200" y="8199"/>
                  </a:lnTo>
                  <a:lnTo>
                    <a:pt x="8200"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6739700" y="3809600"/>
              <a:ext cx="136675" cy="136675"/>
            </a:xfrm>
            <a:custGeom>
              <a:rect b="b" l="l" r="r" t="t"/>
              <a:pathLst>
                <a:path extrusionOk="0" h="5467" w="5467">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6261400" y="3809600"/>
              <a:ext cx="136675" cy="136675"/>
            </a:xfrm>
            <a:custGeom>
              <a:rect b="b" l="l" r="r" t="t"/>
              <a:pathLst>
                <a:path extrusionOk="0" h="5467" w="5467">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6364000" y="2750900"/>
              <a:ext cx="409750" cy="136675"/>
            </a:xfrm>
            <a:custGeom>
              <a:rect b="b" l="l" r="r" t="t"/>
              <a:pathLst>
                <a:path extrusionOk="0" h="5467" w="1639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6569000" y="3912200"/>
              <a:ext cx="34050" cy="34075"/>
            </a:xfrm>
            <a:custGeom>
              <a:rect b="b" l="l" r="r" t="t"/>
              <a:pathLst>
                <a:path extrusionOk="0" h="1363" w="1362">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6534700" y="3912200"/>
              <a:ext cx="34075" cy="34075"/>
            </a:xfrm>
            <a:custGeom>
              <a:rect b="b" l="l" r="r" t="t"/>
              <a:pathLst>
                <a:path extrusionOk="0" h="1363" w="1363">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5747675" y="353780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5747675" y="331475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6977300" y="3514325"/>
              <a:ext cx="399900" cy="384750"/>
            </a:xfrm>
            <a:custGeom>
              <a:rect b="b" l="l" r="r" t="t"/>
              <a:pathLst>
                <a:path extrusionOk="0" h="15390" w="15996">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rot="-8100000">
            <a:off x="77318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rot="-8100000">
            <a:off x="3634310" y="3253186"/>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rot="-8100000">
            <a:off x="627263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rot="-8100000">
            <a:off x="881408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1435726" y="3111000"/>
            <a:ext cx="108159" cy="104042"/>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1135122" y="3475424"/>
            <a:ext cx="229759" cy="137087"/>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58" name="Google Shape;358;p40"/>
          <p:cNvSpPr txBox="1"/>
          <p:nvPr/>
        </p:nvSpPr>
        <p:spPr>
          <a:xfrm>
            <a:off x="899125" y="1851425"/>
            <a:ext cx="17994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Data Analysis</a:t>
            </a:r>
            <a:endParaRPr>
              <a:solidFill>
                <a:srgbClr val="434343"/>
              </a:solidFill>
              <a:latin typeface="Montserrat ExtraBold"/>
              <a:ea typeface="Montserrat ExtraBold"/>
              <a:cs typeface="Montserrat ExtraBold"/>
              <a:sym typeface="Montserrat ExtraBold"/>
            </a:endParaRPr>
          </a:p>
        </p:txBody>
      </p:sp>
      <p:sp>
        <p:nvSpPr>
          <p:cNvPr id="359" name="Google Shape;359;p40"/>
          <p:cNvSpPr txBox="1"/>
          <p:nvPr/>
        </p:nvSpPr>
        <p:spPr>
          <a:xfrm>
            <a:off x="3707375" y="1851425"/>
            <a:ext cx="15129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Visualizations</a:t>
            </a:r>
            <a:endParaRPr>
              <a:solidFill>
                <a:srgbClr val="434343"/>
              </a:solidFill>
              <a:latin typeface="Montserrat ExtraBold"/>
              <a:ea typeface="Montserrat ExtraBold"/>
              <a:cs typeface="Montserrat ExtraBold"/>
              <a:sym typeface="Montserrat ExtraBold"/>
            </a:endParaRPr>
          </a:p>
        </p:txBody>
      </p:sp>
      <p:sp>
        <p:nvSpPr>
          <p:cNvPr id="360" name="Google Shape;360;p40"/>
          <p:cNvSpPr/>
          <p:nvPr/>
        </p:nvSpPr>
        <p:spPr>
          <a:xfrm>
            <a:off x="6906825" y="2709075"/>
            <a:ext cx="1313400" cy="1272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0"/>
          <p:cNvSpPr txBox="1"/>
          <p:nvPr/>
        </p:nvSpPr>
        <p:spPr>
          <a:xfrm>
            <a:off x="791375" y="2097975"/>
            <a:ext cx="1907100" cy="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Used python and excel to clean the raw data</a:t>
            </a:r>
            <a:endParaRPr sz="1200">
              <a:solidFill>
                <a:srgbClr val="434343"/>
              </a:solidFill>
              <a:latin typeface="EB Garamond"/>
              <a:ea typeface="EB Garamond"/>
              <a:cs typeface="EB Garamond"/>
              <a:sym typeface="EB Garamond"/>
            </a:endParaRPr>
          </a:p>
          <a:p>
            <a:pPr indent="0" lvl="0" marL="0" rtl="0" algn="ctr">
              <a:spcBef>
                <a:spcPts val="160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1600"/>
              </a:spcBef>
              <a:spcAft>
                <a:spcPts val="1600"/>
              </a:spcAft>
              <a:buNone/>
            </a:pPr>
            <a:r>
              <a:t/>
            </a:r>
            <a:endParaRPr sz="1200">
              <a:solidFill>
                <a:srgbClr val="434343"/>
              </a:solidFill>
              <a:latin typeface="EB Garamond"/>
              <a:ea typeface="EB Garamond"/>
              <a:cs typeface="EB Garamond"/>
              <a:sym typeface="EB Garamond"/>
            </a:endParaRPr>
          </a:p>
        </p:txBody>
      </p:sp>
      <p:sp>
        <p:nvSpPr>
          <p:cNvPr id="362" name="Google Shape;362;p40"/>
          <p:cNvSpPr txBox="1"/>
          <p:nvPr/>
        </p:nvSpPr>
        <p:spPr>
          <a:xfrm>
            <a:off x="3236725" y="2097975"/>
            <a:ext cx="2151300" cy="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Created some mock </a:t>
            </a:r>
            <a:r>
              <a:rPr lang="en" sz="1200">
                <a:solidFill>
                  <a:srgbClr val="434343"/>
                </a:solidFill>
                <a:latin typeface="EB Garamond"/>
                <a:ea typeface="EB Garamond"/>
                <a:cs typeface="EB Garamond"/>
                <a:sym typeface="EB Garamond"/>
              </a:rPr>
              <a:t>visualizations</a:t>
            </a:r>
            <a:r>
              <a:rPr lang="en" sz="1200">
                <a:solidFill>
                  <a:srgbClr val="434343"/>
                </a:solidFill>
                <a:latin typeface="EB Garamond"/>
                <a:ea typeface="EB Garamond"/>
                <a:cs typeface="EB Garamond"/>
                <a:sym typeface="EB Garamond"/>
              </a:rPr>
              <a:t> that can be </a:t>
            </a:r>
            <a:r>
              <a:rPr lang="en" sz="1200">
                <a:solidFill>
                  <a:srgbClr val="434343"/>
                </a:solidFill>
                <a:latin typeface="EB Garamond"/>
                <a:ea typeface="EB Garamond"/>
                <a:cs typeface="EB Garamond"/>
                <a:sym typeface="EB Garamond"/>
              </a:rPr>
              <a:t>tailored</a:t>
            </a:r>
            <a:r>
              <a:rPr lang="en" sz="1200">
                <a:solidFill>
                  <a:srgbClr val="434343"/>
                </a:solidFill>
                <a:latin typeface="EB Garamond"/>
                <a:ea typeface="EB Garamond"/>
                <a:cs typeface="EB Garamond"/>
                <a:sym typeface="EB Garamond"/>
              </a:rPr>
              <a:t> to your specific wants </a:t>
            </a:r>
            <a:endParaRPr sz="1200">
              <a:solidFill>
                <a:srgbClr val="434343"/>
              </a:solidFill>
              <a:latin typeface="EB Garamond"/>
              <a:ea typeface="EB Garamond"/>
              <a:cs typeface="EB Garamond"/>
              <a:sym typeface="EB Garamond"/>
            </a:endParaRPr>
          </a:p>
        </p:txBody>
      </p:sp>
      <p:sp>
        <p:nvSpPr>
          <p:cNvPr id="363" name="Google Shape;363;p40"/>
          <p:cNvSpPr txBox="1"/>
          <p:nvPr/>
        </p:nvSpPr>
        <p:spPr>
          <a:xfrm>
            <a:off x="6856125" y="3095025"/>
            <a:ext cx="14148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Montserrat ExtraBold"/>
                <a:ea typeface="Montserrat ExtraBold"/>
                <a:cs typeface="Montserrat ExtraBold"/>
                <a:sym typeface="Montserrat ExtraBold"/>
              </a:rPr>
              <a:t>Modification of Visualizations</a:t>
            </a:r>
            <a:endParaRPr sz="1200">
              <a:solidFill>
                <a:srgbClr val="434343"/>
              </a:solidFill>
              <a:latin typeface="Montserrat ExtraBold"/>
              <a:ea typeface="Montserrat ExtraBold"/>
              <a:cs typeface="Montserrat ExtraBold"/>
              <a:sym typeface="Montserrat ExtraBold"/>
            </a:endParaRPr>
          </a:p>
        </p:txBody>
      </p:sp>
      <p:sp>
        <p:nvSpPr>
          <p:cNvPr id="364" name="Google Shape;364;p40"/>
          <p:cNvSpPr/>
          <p:nvPr/>
        </p:nvSpPr>
        <p:spPr>
          <a:xfrm>
            <a:off x="-1819150" y="3332162"/>
            <a:ext cx="8362659" cy="26126"/>
          </a:xfrm>
          <a:custGeom>
            <a:rect b="b" l="l" r="r" t="t"/>
            <a:pathLst>
              <a:path extrusionOk="0" h="2706" w="143713">
                <a:moveTo>
                  <a:pt x="0" y="0"/>
                </a:moveTo>
                <a:lnTo>
                  <a:pt x="0" y="2705"/>
                </a:lnTo>
                <a:lnTo>
                  <a:pt x="143712" y="2705"/>
                </a:lnTo>
                <a:lnTo>
                  <a:pt x="14371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rot="-8100000">
            <a:off x="937260"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rot="-8100000">
            <a:off x="3586685" y="3253186"/>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rot="-8100000">
            <a:off x="6385210"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40"/>
          <p:cNvGrpSpPr/>
          <p:nvPr/>
        </p:nvGrpSpPr>
        <p:grpSpPr>
          <a:xfrm>
            <a:off x="1420134" y="2858774"/>
            <a:ext cx="649580" cy="751784"/>
            <a:chOff x="1578425" y="2787175"/>
            <a:chExt cx="711479" cy="823422"/>
          </a:xfrm>
        </p:grpSpPr>
        <p:sp>
          <p:nvSpPr>
            <p:cNvPr id="369" name="Google Shape;369;p40"/>
            <p:cNvSpPr/>
            <p:nvPr/>
          </p:nvSpPr>
          <p:spPr>
            <a:xfrm>
              <a:off x="1945753" y="2951603"/>
              <a:ext cx="262841" cy="624579"/>
            </a:xfrm>
            <a:custGeom>
              <a:rect b="b" l="l" r="r" t="t"/>
              <a:pathLst>
                <a:path extrusionOk="0" h="45598" w="19189">
                  <a:moveTo>
                    <a:pt x="0" y="0"/>
                  </a:moveTo>
                  <a:lnTo>
                    <a:pt x="0" y="45598"/>
                  </a:lnTo>
                  <a:lnTo>
                    <a:pt x="17535" y="45598"/>
                  </a:lnTo>
                  <a:lnTo>
                    <a:pt x="17545" y="40610"/>
                  </a:lnTo>
                  <a:lnTo>
                    <a:pt x="19188" y="38103"/>
                  </a:lnTo>
                  <a:lnTo>
                    <a:pt x="19188" y="1756"/>
                  </a:lnTo>
                  <a:cubicBezTo>
                    <a:pt x="19188" y="780"/>
                    <a:pt x="18399" y="0"/>
                    <a:pt x="1742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1911395" y="2855875"/>
              <a:ext cx="75912" cy="712188"/>
            </a:xfrm>
            <a:custGeom>
              <a:rect b="b" l="l" r="r" t="t"/>
              <a:pathLst>
                <a:path extrusionOk="0" h="51994" w="5542">
                  <a:moveTo>
                    <a:pt x="2508" y="0"/>
                  </a:moveTo>
                  <a:lnTo>
                    <a:pt x="1" y="20024"/>
                  </a:lnTo>
                  <a:lnTo>
                    <a:pt x="2508" y="51994"/>
                  </a:lnTo>
                  <a:lnTo>
                    <a:pt x="5542" y="51571"/>
                  </a:lnTo>
                  <a:lnTo>
                    <a:pt x="5542" y="1165"/>
                  </a:lnTo>
                  <a:cubicBezTo>
                    <a:pt x="5542" y="517"/>
                    <a:pt x="5025" y="0"/>
                    <a:pt x="4377" y="0"/>
                  </a:cubicBez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1578425" y="2787175"/>
              <a:ext cx="367298" cy="801345"/>
            </a:xfrm>
            <a:custGeom>
              <a:rect b="b" l="l" r="r" t="t"/>
              <a:pathLst>
                <a:path extrusionOk="0" h="58503" w="26815">
                  <a:moveTo>
                    <a:pt x="3729" y="0"/>
                  </a:moveTo>
                  <a:cubicBezTo>
                    <a:pt x="3250" y="0"/>
                    <a:pt x="2856" y="395"/>
                    <a:pt x="2856" y="874"/>
                  </a:cubicBezTo>
                  <a:lnTo>
                    <a:pt x="2856" y="5015"/>
                  </a:lnTo>
                  <a:lnTo>
                    <a:pt x="874" y="5015"/>
                  </a:lnTo>
                  <a:cubicBezTo>
                    <a:pt x="395" y="5015"/>
                    <a:pt x="0" y="5401"/>
                    <a:pt x="0" y="5889"/>
                  </a:cubicBezTo>
                  <a:lnTo>
                    <a:pt x="0" y="56586"/>
                  </a:lnTo>
                  <a:lnTo>
                    <a:pt x="16164" y="58502"/>
                  </a:lnTo>
                  <a:lnTo>
                    <a:pt x="26814" y="57009"/>
                  </a:lnTo>
                  <a:lnTo>
                    <a:pt x="26814" y="874"/>
                  </a:lnTo>
                  <a:cubicBezTo>
                    <a:pt x="26814" y="395"/>
                    <a:pt x="26429" y="0"/>
                    <a:pt x="2595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1698594" y="2952109"/>
              <a:ext cx="48256" cy="68583"/>
            </a:xfrm>
            <a:custGeom>
              <a:rect b="b" l="l" r="r" t="t"/>
              <a:pathLst>
                <a:path extrusionOk="0" h="5007" w="3523">
                  <a:moveTo>
                    <a:pt x="1757" y="1"/>
                  </a:moveTo>
                  <a:cubicBezTo>
                    <a:pt x="789" y="1"/>
                    <a:pt x="0" y="789"/>
                    <a:pt x="0" y="1757"/>
                  </a:cubicBezTo>
                  <a:lnTo>
                    <a:pt x="0" y="3250"/>
                  </a:lnTo>
                  <a:cubicBezTo>
                    <a:pt x="0" y="4218"/>
                    <a:pt x="789" y="5006"/>
                    <a:pt x="1757" y="5006"/>
                  </a:cubicBezTo>
                  <a:cubicBezTo>
                    <a:pt x="2734" y="5006"/>
                    <a:pt x="3522" y="4218"/>
                    <a:pt x="3522" y="3250"/>
                  </a:cubicBezTo>
                  <a:lnTo>
                    <a:pt x="3522" y="1757"/>
                  </a:lnTo>
                  <a:cubicBezTo>
                    <a:pt x="3522" y="789"/>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1818639" y="2952109"/>
              <a:ext cx="48256" cy="68583"/>
            </a:xfrm>
            <a:custGeom>
              <a:rect b="b" l="l" r="r" t="t"/>
              <a:pathLst>
                <a:path extrusionOk="0" h="5007" w="3523">
                  <a:moveTo>
                    <a:pt x="1766" y="1"/>
                  </a:moveTo>
                  <a:cubicBezTo>
                    <a:pt x="789" y="1"/>
                    <a:pt x="0" y="789"/>
                    <a:pt x="0" y="1757"/>
                  </a:cubicBezTo>
                  <a:lnTo>
                    <a:pt x="0" y="3250"/>
                  </a:lnTo>
                  <a:cubicBezTo>
                    <a:pt x="0" y="4218"/>
                    <a:pt x="789" y="5006"/>
                    <a:pt x="1766" y="5006"/>
                  </a:cubicBezTo>
                  <a:cubicBezTo>
                    <a:pt x="2733" y="5006"/>
                    <a:pt x="3522" y="4218"/>
                    <a:pt x="3522" y="3250"/>
                  </a:cubicBezTo>
                  <a:lnTo>
                    <a:pt x="3522" y="1757"/>
                  </a:lnTo>
                  <a:cubicBezTo>
                    <a:pt x="3522" y="789"/>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1698594" y="3089386"/>
              <a:ext cx="48256" cy="68583"/>
            </a:xfrm>
            <a:custGeom>
              <a:rect b="b" l="l" r="r" t="t"/>
              <a:pathLst>
                <a:path extrusionOk="0" h="5007" w="3523">
                  <a:moveTo>
                    <a:pt x="1757" y="1"/>
                  </a:moveTo>
                  <a:cubicBezTo>
                    <a:pt x="789" y="1"/>
                    <a:pt x="0" y="790"/>
                    <a:pt x="0" y="1757"/>
                  </a:cubicBezTo>
                  <a:lnTo>
                    <a:pt x="0" y="3241"/>
                  </a:lnTo>
                  <a:cubicBezTo>
                    <a:pt x="0" y="4218"/>
                    <a:pt x="789" y="5007"/>
                    <a:pt x="1757" y="5007"/>
                  </a:cubicBezTo>
                  <a:cubicBezTo>
                    <a:pt x="2734" y="5007"/>
                    <a:pt x="3522" y="4218"/>
                    <a:pt x="3522" y="324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1818639" y="3089386"/>
              <a:ext cx="48256" cy="68583"/>
            </a:xfrm>
            <a:custGeom>
              <a:rect b="b" l="l" r="r" t="t"/>
              <a:pathLst>
                <a:path extrusionOk="0" h="5007" w="3523">
                  <a:moveTo>
                    <a:pt x="1766" y="1"/>
                  </a:moveTo>
                  <a:cubicBezTo>
                    <a:pt x="789" y="1"/>
                    <a:pt x="0" y="790"/>
                    <a:pt x="0" y="1757"/>
                  </a:cubicBezTo>
                  <a:lnTo>
                    <a:pt x="0" y="3241"/>
                  </a:lnTo>
                  <a:cubicBezTo>
                    <a:pt x="0" y="4218"/>
                    <a:pt x="789" y="5007"/>
                    <a:pt x="1766" y="5007"/>
                  </a:cubicBezTo>
                  <a:cubicBezTo>
                    <a:pt x="2733" y="5007"/>
                    <a:pt x="3522" y="4218"/>
                    <a:pt x="3522" y="324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1698594" y="3226663"/>
              <a:ext cx="48256" cy="68583"/>
            </a:xfrm>
            <a:custGeom>
              <a:rect b="b" l="l" r="r" t="t"/>
              <a:pathLst>
                <a:path extrusionOk="0" h="5007" w="3523">
                  <a:moveTo>
                    <a:pt x="1757" y="1"/>
                  </a:moveTo>
                  <a:cubicBezTo>
                    <a:pt x="789" y="1"/>
                    <a:pt x="0" y="790"/>
                    <a:pt x="0" y="1757"/>
                  </a:cubicBezTo>
                  <a:lnTo>
                    <a:pt x="0" y="3250"/>
                  </a:lnTo>
                  <a:cubicBezTo>
                    <a:pt x="0" y="4218"/>
                    <a:pt x="789" y="5007"/>
                    <a:pt x="1757" y="5007"/>
                  </a:cubicBezTo>
                  <a:cubicBezTo>
                    <a:pt x="2734" y="5007"/>
                    <a:pt x="3522" y="4218"/>
                    <a:pt x="3522" y="3250"/>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1818639" y="3226663"/>
              <a:ext cx="48256" cy="68583"/>
            </a:xfrm>
            <a:custGeom>
              <a:rect b="b" l="l" r="r" t="t"/>
              <a:pathLst>
                <a:path extrusionOk="0" h="5007" w="3523">
                  <a:moveTo>
                    <a:pt x="1766" y="1"/>
                  </a:moveTo>
                  <a:cubicBezTo>
                    <a:pt x="789" y="1"/>
                    <a:pt x="0" y="790"/>
                    <a:pt x="0" y="1757"/>
                  </a:cubicBezTo>
                  <a:lnTo>
                    <a:pt x="0" y="3250"/>
                  </a:lnTo>
                  <a:cubicBezTo>
                    <a:pt x="0" y="4218"/>
                    <a:pt x="789" y="5007"/>
                    <a:pt x="1766" y="5007"/>
                  </a:cubicBezTo>
                  <a:cubicBezTo>
                    <a:pt x="2733" y="5007"/>
                    <a:pt x="3522" y="4218"/>
                    <a:pt x="3522" y="3250"/>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1698594" y="3363939"/>
              <a:ext cx="48256" cy="68583"/>
            </a:xfrm>
            <a:custGeom>
              <a:rect b="b" l="l" r="r" t="t"/>
              <a:pathLst>
                <a:path extrusionOk="0" h="5007" w="3523">
                  <a:moveTo>
                    <a:pt x="1757" y="1"/>
                  </a:moveTo>
                  <a:cubicBezTo>
                    <a:pt x="789" y="1"/>
                    <a:pt x="0" y="790"/>
                    <a:pt x="0" y="1757"/>
                  </a:cubicBezTo>
                  <a:lnTo>
                    <a:pt x="0" y="3251"/>
                  </a:lnTo>
                  <a:cubicBezTo>
                    <a:pt x="0" y="4218"/>
                    <a:pt x="789" y="5007"/>
                    <a:pt x="1757" y="5007"/>
                  </a:cubicBezTo>
                  <a:cubicBezTo>
                    <a:pt x="2734" y="5007"/>
                    <a:pt x="3522" y="4218"/>
                    <a:pt x="3522" y="325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1818639" y="3363939"/>
              <a:ext cx="48256" cy="68583"/>
            </a:xfrm>
            <a:custGeom>
              <a:rect b="b" l="l" r="r" t="t"/>
              <a:pathLst>
                <a:path extrusionOk="0" h="5007" w="3523">
                  <a:moveTo>
                    <a:pt x="1766" y="1"/>
                  </a:moveTo>
                  <a:cubicBezTo>
                    <a:pt x="789" y="1"/>
                    <a:pt x="0" y="790"/>
                    <a:pt x="0" y="1757"/>
                  </a:cubicBezTo>
                  <a:lnTo>
                    <a:pt x="0" y="3251"/>
                  </a:lnTo>
                  <a:cubicBezTo>
                    <a:pt x="0" y="4218"/>
                    <a:pt x="789" y="5007"/>
                    <a:pt x="1766" y="5007"/>
                  </a:cubicBezTo>
                  <a:cubicBezTo>
                    <a:pt x="2733" y="5007"/>
                    <a:pt x="3522" y="4218"/>
                    <a:pt x="3522" y="325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2049318" y="3089386"/>
              <a:ext cx="48256" cy="68583"/>
            </a:xfrm>
            <a:custGeom>
              <a:rect b="b" l="l" r="r" t="t"/>
              <a:pathLst>
                <a:path extrusionOk="0" h="5007" w="3523">
                  <a:moveTo>
                    <a:pt x="1757" y="1"/>
                  </a:moveTo>
                  <a:cubicBezTo>
                    <a:pt x="790" y="1"/>
                    <a:pt x="1" y="790"/>
                    <a:pt x="1" y="1757"/>
                  </a:cubicBezTo>
                  <a:lnTo>
                    <a:pt x="1" y="3241"/>
                  </a:lnTo>
                  <a:cubicBezTo>
                    <a:pt x="1" y="4218"/>
                    <a:pt x="790" y="5007"/>
                    <a:pt x="1757" y="5007"/>
                  </a:cubicBezTo>
                  <a:cubicBezTo>
                    <a:pt x="2734" y="5007"/>
                    <a:pt x="3523" y="4218"/>
                    <a:pt x="3523" y="3241"/>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2049318" y="3226663"/>
              <a:ext cx="48256" cy="68583"/>
            </a:xfrm>
            <a:custGeom>
              <a:rect b="b" l="l" r="r" t="t"/>
              <a:pathLst>
                <a:path extrusionOk="0" h="5007" w="3523">
                  <a:moveTo>
                    <a:pt x="1757" y="1"/>
                  </a:moveTo>
                  <a:cubicBezTo>
                    <a:pt x="790" y="1"/>
                    <a:pt x="1" y="790"/>
                    <a:pt x="1" y="1757"/>
                  </a:cubicBezTo>
                  <a:lnTo>
                    <a:pt x="1" y="3250"/>
                  </a:lnTo>
                  <a:cubicBezTo>
                    <a:pt x="1" y="4218"/>
                    <a:pt x="790" y="5007"/>
                    <a:pt x="1757" y="5007"/>
                  </a:cubicBezTo>
                  <a:cubicBezTo>
                    <a:pt x="2734" y="5007"/>
                    <a:pt x="3523" y="4218"/>
                    <a:pt x="3523" y="3250"/>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2160363" y="3465325"/>
              <a:ext cx="48256" cy="120045"/>
            </a:xfrm>
            <a:custGeom>
              <a:rect b="b" l="l" r="r" t="t"/>
              <a:pathLst>
                <a:path extrusionOk="0" h="8764" w="3523">
                  <a:moveTo>
                    <a:pt x="0" y="1"/>
                  </a:moveTo>
                  <a:lnTo>
                    <a:pt x="0" y="8763"/>
                  </a:lnTo>
                  <a:lnTo>
                    <a:pt x="3522" y="8763"/>
                  </a:lnTo>
                  <a:lnTo>
                    <a:pt x="3522"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2070812" y="3311897"/>
              <a:ext cx="219092" cy="210805"/>
            </a:xfrm>
            <a:custGeom>
              <a:rect b="b" l="l" r="r" t="t"/>
              <a:pathLst>
                <a:path extrusionOk="0" h="15390" w="15995">
                  <a:moveTo>
                    <a:pt x="8298" y="0"/>
                  </a:moveTo>
                  <a:cubicBezTo>
                    <a:pt x="6298" y="0"/>
                    <a:pt x="4334" y="781"/>
                    <a:pt x="2865" y="2250"/>
                  </a:cubicBezTo>
                  <a:cubicBezTo>
                    <a:pt x="658" y="4457"/>
                    <a:pt x="0" y="7763"/>
                    <a:pt x="1193" y="10637"/>
                  </a:cubicBezTo>
                  <a:cubicBezTo>
                    <a:pt x="2386" y="13511"/>
                    <a:pt x="5194" y="15389"/>
                    <a:pt x="8303" y="15389"/>
                  </a:cubicBezTo>
                  <a:cubicBezTo>
                    <a:pt x="12548" y="15380"/>
                    <a:pt x="15995" y="11943"/>
                    <a:pt x="15995" y="7688"/>
                  </a:cubicBezTo>
                  <a:cubicBezTo>
                    <a:pt x="15995" y="4579"/>
                    <a:pt x="14116" y="1771"/>
                    <a:pt x="11243" y="588"/>
                  </a:cubicBezTo>
                  <a:cubicBezTo>
                    <a:pt x="10290" y="192"/>
                    <a:pt x="9289"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1928643" y="3562340"/>
              <a:ext cx="360354" cy="48256"/>
            </a:xfrm>
            <a:custGeom>
              <a:rect b="b" l="l" r="r" t="t"/>
              <a:pathLst>
                <a:path extrusionOk="0" h="3523" w="26308">
                  <a:moveTo>
                    <a:pt x="1249" y="0"/>
                  </a:moveTo>
                  <a:lnTo>
                    <a:pt x="0" y="2292"/>
                  </a:lnTo>
                  <a:lnTo>
                    <a:pt x="1249" y="3522"/>
                  </a:lnTo>
                  <a:lnTo>
                    <a:pt x="26035" y="3522"/>
                  </a:lnTo>
                  <a:cubicBezTo>
                    <a:pt x="26185" y="3522"/>
                    <a:pt x="26307" y="3400"/>
                    <a:pt x="26307" y="3259"/>
                  </a:cubicBezTo>
                  <a:lnTo>
                    <a:pt x="26307" y="263"/>
                  </a:lnTo>
                  <a:cubicBezTo>
                    <a:pt x="26307" y="122"/>
                    <a:pt x="26185" y="0"/>
                    <a:pt x="26035"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1578425" y="3562340"/>
              <a:ext cx="367298" cy="48256"/>
            </a:xfrm>
            <a:custGeom>
              <a:rect b="b" l="l" r="r" t="t"/>
              <a:pathLst>
                <a:path extrusionOk="0" h="3523" w="26815">
                  <a:moveTo>
                    <a:pt x="273" y="0"/>
                  </a:moveTo>
                  <a:cubicBezTo>
                    <a:pt x="122" y="0"/>
                    <a:pt x="0" y="122"/>
                    <a:pt x="0" y="263"/>
                  </a:cubicBezTo>
                  <a:lnTo>
                    <a:pt x="0" y="3259"/>
                  </a:lnTo>
                  <a:cubicBezTo>
                    <a:pt x="0" y="3400"/>
                    <a:pt x="122" y="3522"/>
                    <a:pt x="273" y="3522"/>
                  </a:cubicBezTo>
                  <a:lnTo>
                    <a:pt x="26814" y="3522"/>
                  </a:lnTo>
                  <a:lnTo>
                    <a:pt x="2681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0"/>
          <p:cNvGrpSpPr/>
          <p:nvPr/>
        </p:nvGrpSpPr>
        <p:grpSpPr>
          <a:xfrm>
            <a:off x="4069341" y="2767012"/>
            <a:ext cx="787148" cy="843546"/>
            <a:chOff x="2025400" y="1576450"/>
            <a:chExt cx="1186000" cy="1270975"/>
          </a:xfrm>
        </p:grpSpPr>
        <p:sp>
          <p:nvSpPr>
            <p:cNvPr id="387" name="Google Shape;387;p40"/>
            <p:cNvSpPr/>
            <p:nvPr/>
          </p:nvSpPr>
          <p:spPr>
            <a:xfrm>
              <a:off x="2882650" y="2387200"/>
              <a:ext cx="328750" cy="460225"/>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2463775" y="1850925"/>
              <a:ext cx="43700" cy="174700"/>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2375025" y="2002600"/>
              <a:ext cx="221200" cy="110600"/>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2113225" y="2146050"/>
              <a:ext cx="153350" cy="131525"/>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2685425" y="1707925"/>
              <a:ext cx="175175" cy="240925"/>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2663350" y="1927000"/>
              <a:ext cx="219325" cy="350575"/>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2025400" y="2233875"/>
              <a:ext cx="416550" cy="613550"/>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2354125" y="2102375"/>
              <a:ext cx="263450" cy="745050"/>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2619675" y="2233875"/>
              <a:ext cx="306900" cy="613550"/>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2672975" y="1610650"/>
              <a:ext cx="201000" cy="119125"/>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2027050" y="1578475"/>
              <a:ext cx="414900" cy="260950"/>
            </a:xfrm>
            <a:custGeom>
              <a:rect b="b" l="l" r="r" t="t"/>
              <a:pathLst>
                <a:path extrusionOk="0" h="10438" w="16596">
                  <a:moveTo>
                    <a:pt x="8263" y="0"/>
                  </a:moveTo>
                  <a:cubicBezTo>
                    <a:pt x="6248" y="0"/>
                    <a:pt x="4541" y="1532"/>
                    <a:pt x="4339" y="3544"/>
                  </a:cubicBezTo>
                  <a:cubicBezTo>
                    <a:pt x="4048" y="3469"/>
                    <a:pt x="3748" y="3422"/>
                    <a:pt x="3447" y="3422"/>
                  </a:cubicBezTo>
                  <a:cubicBezTo>
                    <a:pt x="1531" y="3460"/>
                    <a:pt x="0" y="5019"/>
                    <a:pt x="0" y="6935"/>
                  </a:cubicBezTo>
                  <a:cubicBezTo>
                    <a:pt x="0" y="8841"/>
                    <a:pt x="1531" y="10400"/>
                    <a:pt x="3447" y="10438"/>
                  </a:cubicBezTo>
                  <a:lnTo>
                    <a:pt x="13525" y="10438"/>
                  </a:lnTo>
                  <a:cubicBezTo>
                    <a:pt x="15215" y="10438"/>
                    <a:pt x="16596" y="9067"/>
                    <a:pt x="16596" y="7367"/>
                  </a:cubicBezTo>
                  <a:cubicBezTo>
                    <a:pt x="16596" y="5682"/>
                    <a:pt x="15225" y="4305"/>
                    <a:pt x="13542" y="4305"/>
                  </a:cubicBezTo>
                  <a:cubicBezTo>
                    <a:pt x="13536" y="4305"/>
                    <a:pt x="13530" y="4305"/>
                    <a:pt x="13525" y="4305"/>
                  </a:cubicBezTo>
                  <a:cubicBezTo>
                    <a:pt x="13507" y="4305"/>
                    <a:pt x="13490" y="4304"/>
                    <a:pt x="13472" y="4304"/>
                  </a:cubicBezTo>
                  <a:cubicBezTo>
                    <a:pt x="13002" y="4304"/>
                    <a:pt x="12542" y="4426"/>
                    <a:pt x="12125" y="4643"/>
                  </a:cubicBezTo>
                  <a:cubicBezTo>
                    <a:pt x="12182" y="4390"/>
                    <a:pt x="12210" y="4127"/>
                    <a:pt x="12210" y="3864"/>
                  </a:cubicBezTo>
                  <a:cubicBezTo>
                    <a:pt x="12163" y="1779"/>
                    <a:pt x="10500" y="88"/>
                    <a:pt x="8425" y="4"/>
                  </a:cubicBezTo>
                  <a:cubicBezTo>
                    <a:pt x="8371" y="1"/>
                    <a:pt x="8317" y="0"/>
                    <a:pt x="8263"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3006150" y="1576450"/>
              <a:ext cx="205250" cy="197225"/>
            </a:xfrm>
            <a:custGeom>
              <a:rect b="b" l="l" r="r" t="t"/>
              <a:pathLst>
                <a:path extrusionOk="0" h="7889" w="8210">
                  <a:moveTo>
                    <a:pt x="4265" y="0"/>
                  </a:moveTo>
                  <a:cubicBezTo>
                    <a:pt x="2668" y="0"/>
                    <a:pt x="1231" y="958"/>
                    <a:pt x="611" y="2432"/>
                  </a:cubicBezTo>
                  <a:cubicBezTo>
                    <a:pt x="1" y="3907"/>
                    <a:pt x="339" y="5607"/>
                    <a:pt x="1475" y="6734"/>
                  </a:cubicBezTo>
                  <a:cubicBezTo>
                    <a:pt x="2229" y="7488"/>
                    <a:pt x="3235" y="7889"/>
                    <a:pt x="4260" y="7889"/>
                  </a:cubicBezTo>
                  <a:cubicBezTo>
                    <a:pt x="4768" y="7889"/>
                    <a:pt x="5279" y="7791"/>
                    <a:pt x="5767" y="7589"/>
                  </a:cubicBezTo>
                  <a:cubicBezTo>
                    <a:pt x="7242" y="6978"/>
                    <a:pt x="8209" y="5541"/>
                    <a:pt x="8209" y="3945"/>
                  </a:cubicBezTo>
                  <a:cubicBezTo>
                    <a:pt x="8209" y="1766"/>
                    <a:pt x="6444" y="0"/>
                    <a:pt x="426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2419850" y="2168825"/>
              <a:ext cx="43950" cy="8690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2507450" y="2168825"/>
              <a:ext cx="43925" cy="8690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2419400" y="2298675"/>
              <a:ext cx="44875" cy="88550"/>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2507200" y="2298675"/>
              <a:ext cx="44650" cy="88550"/>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2419850" y="2431800"/>
              <a:ext cx="43950" cy="8690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2507675" y="2431800"/>
              <a:ext cx="43700" cy="8690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2419850" y="2563300"/>
              <a:ext cx="43950" cy="86875"/>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2507450" y="2563300"/>
              <a:ext cx="43925" cy="86875"/>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2419400" y="2693125"/>
              <a:ext cx="44875" cy="88550"/>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2507200" y="2693125"/>
              <a:ext cx="44650" cy="88550"/>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2684950" y="2298675"/>
              <a:ext cx="44625" cy="88550"/>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2751175" y="2080300"/>
              <a:ext cx="43925" cy="87850"/>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2751175" y="1773675"/>
              <a:ext cx="43925" cy="87600"/>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2816425" y="2298675"/>
              <a:ext cx="44650" cy="88550"/>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2685425" y="2431800"/>
              <a:ext cx="43700" cy="86900"/>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2816900" y="2431800"/>
              <a:ext cx="43700" cy="86900"/>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2685425" y="2563300"/>
              <a:ext cx="43925" cy="86875"/>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2816900" y="2563300"/>
              <a:ext cx="43700" cy="86875"/>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2729325" y="2715900"/>
              <a:ext cx="87600" cy="131525"/>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2991350" y="2452925"/>
              <a:ext cx="65775" cy="43725"/>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2991350" y="2540500"/>
              <a:ext cx="65775" cy="43950"/>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2992075" y="2628100"/>
              <a:ext cx="65750" cy="43925"/>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2991350" y="2715900"/>
              <a:ext cx="65775" cy="43725"/>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2092550" y="2474750"/>
              <a:ext cx="107575" cy="43950"/>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2093500" y="2387200"/>
              <a:ext cx="107325" cy="43925"/>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2092550" y="2299600"/>
              <a:ext cx="107575" cy="43725"/>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2092550" y="2562325"/>
              <a:ext cx="107575" cy="43975"/>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2092550" y="2650150"/>
              <a:ext cx="107575" cy="43725"/>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2092550" y="2737725"/>
              <a:ext cx="107575" cy="43950"/>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3101725" y="2453100"/>
              <a:ext cx="45325" cy="43525"/>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3101725" y="2540450"/>
              <a:ext cx="43925" cy="44000"/>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3094200" y="2628125"/>
              <a:ext cx="58900" cy="43900"/>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3093725" y="2716050"/>
              <a:ext cx="60025" cy="43550"/>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2237200" y="2299600"/>
              <a:ext cx="51200" cy="43850"/>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2743650" y="1992725"/>
              <a:ext cx="51450" cy="43900"/>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2237200" y="2387200"/>
              <a:ext cx="51200" cy="43825"/>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2237200" y="2474775"/>
              <a:ext cx="51200" cy="43950"/>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2237200" y="2562350"/>
              <a:ext cx="51200" cy="44075"/>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2237200" y="2650150"/>
              <a:ext cx="51200" cy="43850"/>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2237200" y="2737750"/>
              <a:ext cx="51200" cy="43825"/>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2926550" y="2310650"/>
              <a:ext cx="284850" cy="87600"/>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Methods: Personal </a:t>
            </a:r>
            <a:r>
              <a:rPr lang="en"/>
              <a:t>Testimonies</a:t>
            </a:r>
            <a:endParaRPr/>
          </a:p>
        </p:txBody>
      </p:sp>
      <p:sp>
        <p:nvSpPr>
          <p:cNvPr id="445" name="Google Shape;445;p41"/>
          <p:cNvSpPr txBox="1"/>
          <p:nvPr/>
        </p:nvSpPr>
        <p:spPr>
          <a:xfrm>
            <a:off x="519150" y="1074475"/>
            <a:ext cx="8105700" cy="3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dk1"/>
                </a:solidFill>
                <a:latin typeface="EB Garamond"/>
                <a:ea typeface="EB Garamond"/>
                <a:cs typeface="EB Garamond"/>
                <a:sym typeface="EB Garamond"/>
              </a:rPr>
              <a:t>Initial</a:t>
            </a:r>
            <a:r>
              <a:rPr b="1" lang="en" sz="1300">
                <a:solidFill>
                  <a:schemeClr val="dk1"/>
                </a:solidFill>
                <a:latin typeface="EB Garamond"/>
                <a:ea typeface="EB Garamond"/>
                <a:cs typeface="EB Garamond"/>
                <a:sym typeface="EB Garamond"/>
              </a:rPr>
              <a:t> meeting with Professor Judy + personal </a:t>
            </a:r>
            <a:r>
              <a:rPr b="1" lang="en" sz="1300">
                <a:solidFill>
                  <a:schemeClr val="dk1"/>
                </a:solidFill>
                <a:latin typeface="EB Garamond"/>
                <a:ea typeface="EB Garamond"/>
                <a:cs typeface="EB Garamond"/>
                <a:sym typeface="EB Garamond"/>
              </a:rPr>
              <a:t>testimonies</a:t>
            </a:r>
            <a:r>
              <a:rPr b="1" lang="en" sz="1300">
                <a:solidFill>
                  <a:schemeClr val="dk1"/>
                </a:solidFill>
                <a:latin typeface="EB Garamond"/>
                <a:ea typeface="EB Garamond"/>
                <a:cs typeface="EB Garamond"/>
                <a:sym typeface="EB Garamond"/>
              </a:rPr>
              <a:t> show: going back as late as the 90s, black people in South Bend have been </a:t>
            </a:r>
            <a:r>
              <a:rPr b="1" lang="en" sz="1300">
                <a:solidFill>
                  <a:schemeClr val="dk1"/>
                </a:solidFill>
                <a:latin typeface="EB Garamond"/>
                <a:ea typeface="EB Garamond"/>
                <a:cs typeface="EB Garamond"/>
                <a:sym typeface="EB Garamond"/>
              </a:rPr>
              <a:t>denied</a:t>
            </a:r>
            <a:r>
              <a:rPr b="1" lang="en" sz="1300">
                <a:solidFill>
                  <a:schemeClr val="dk1"/>
                </a:solidFill>
                <a:latin typeface="EB Garamond"/>
                <a:ea typeface="EB Garamond"/>
                <a:cs typeface="EB Garamond"/>
                <a:sym typeface="EB Garamond"/>
              </a:rPr>
              <a:t> a </a:t>
            </a:r>
            <a:r>
              <a:rPr b="1" lang="en" sz="1300">
                <a:solidFill>
                  <a:schemeClr val="dk1"/>
                </a:solidFill>
                <a:latin typeface="EB Garamond"/>
                <a:ea typeface="EB Garamond"/>
                <a:cs typeface="EB Garamond"/>
                <a:sym typeface="EB Garamond"/>
              </a:rPr>
              <a:t>mortgage</a:t>
            </a:r>
            <a:r>
              <a:rPr b="1" lang="en" sz="1300">
                <a:solidFill>
                  <a:schemeClr val="dk1"/>
                </a:solidFill>
                <a:latin typeface="EB Garamond"/>
                <a:ea typeface="EB Garamond"/>
                <a:cs typeface="EB Garamond"/>
                <a:sym typeface="EB Garamond"/>
              </a:rPr>
              <a:t> </a:t>
            </a:r>
            <a:r>
              <a:rPr b="1" lang="en" sz="1300">
                <a:solidFill>
                  <a:schemeClr val="dk1"/>
                </a:solidFill>
                <a:latin typeface="EB Garamond"/>
                <a:ea typeface="EB Garamond"/>
                <a:cs typeface="EB Garamond"/>
                <a:sym typeface="EB Garamond"/>
              </a:rPr>
              <a:t>because</a:t>
            </a:r>
            <a:r>
              <a:rPr b="1" lang="en" sz="1300">
                <a:solidFill>
                  <a:schemeClr val="dk1"/>
                </a:solidFill>
                <a:latin typeface="EB Garamond"/>
                <a:ea typeface="EB Garamond"/>
                <a:cs typeface="EB Garamond"/>
                <a:sym typeface="EB Garamond"/>
              </a:rPr>
              <a:t> of their race. </a:t>
            </a:r>
            <a:endParaRPr b="1" sz="1300">
              <a:solidFill>
                <a:schemeClr val="dk1"/>
              </a:solidFill>
              <a:latin typeface="EB Garamond"/>
              <a:ea typeface="EB Garamond"/>
              <a:cs typeface="EB Garamond"/>
              <a:sym typeface="EB Garamond"/>
            </a:endParaRPr>
          </a:p>
          <a:p>
            <a:pPr indent="-311150" lvl="0" marL="457200" rtl="0" algn="l">
              <a:lnSpc>
                <a:spcPct val="115000"/>
              </a:lnSpc>
              <a:spcBef>
                <a:spcPts val="120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This claim was also supported by the </a:t>
            </a:r>
            <a:r>
              <a:rPr lang="en" sz="1300">
                <a:solidFill>
                  <a:schemeClr val="dk1"/>
                </a:solidFill>
                <a:latin typeface="EB Garamond"/>
                <a:ea typeface="EB Garamond"/>
                <a:cs typeface="EB Garamond"/>
                <a:sym typeface="EB Garamond"/>
              </a:rPr>
              <a:t>findings</a:t>
            </a:r>
            <a:r>
              <a:rPr lang="en" sz="1300">
                <a:solidFill>
                  <a:schemeClr val="dk1"/>
                </a:solidFill>
                <a:latin typeface="EB Garamond"/>
                <a:ea typeface="EB Garamond"/>
                <a:cs typeface="EB Garamond"/>
                <a:sym typeface="EB Garamond"/>
              </a:rPr>
              <a:t> of The Urban </a:t>
            </a:r>
            <a:r>
              <a:rPr lang="en" sz="1300">
                <a:solidFill>
                  <a:schemeClr val="dk1"/>
                </a:solidFill>
                <a:latin typeface="EB Garamond"/>
                <a:ea typeface="EB Garamond"/>
                <a:cs typeface="EB Garamond"/>
                <a:sym typeface="EB Garamond"/>
              </a:rPr>
              <a:t>Institute </a:t>
            </a:r>
            <a:endParaRPr sz="1300">
              <a:solidFill>
                <a:schemeClr val="dk1"/>
              </a:solidFill>
              <a:latin typeface="EB Garamond"/>
              <a:ea typeface="EB Garamond"/>
              <a:cs typeface="EB Garamond"/>
              <a:sym typeface="EB Garamond"/>
            </a:endParaRPr>
          </a:p>
          <a:p>
            <a:pPr indent="-311150" lvl="1" marL="914400" rtl="0" algn="l">
              <a:lnSpc>
                <a:spcPct val="115000"/>
              </a:lnSpc>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Research illustrates systemic inequalities through analysis of housing and mortgage data. </a:t>
            </a:r>
            <a:endParaRPr sz="1300">
              <a:solidFill>
                <a:schemeClr val="dk1"/>
              </a:solidFill>
              <a:latin typeface="EB Garamond"/>
              <a:ea typeface="EB Garamond"/>
              <a:cs typeface="EB Garamond"/>
              <a:sym typeface="EB Garamond"/>
            </a:endParaRPr>
          </a:p>
          <a:p>
            <a:pPr indent="-311150" lvl="0" marL="457200" rtl="0" algn="l">
              <a:lnSpc>
                <a:spcPct val="115000"/>
              </a:lnSpc>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Also supported by Consumer Financial Protection Bureau reports (next slide). </a:t>
            </a:r>
            <a:endParaRPr sz="13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rPr b="1" lang="en" sz="1300">
                <a:solidFill>
                  <a:schemeClr val="dk1"/>
                </a:solidFill>
                <a:latin typeface="EB Garamond"/>
                <a:ea typeface="EB Garamond"/>
                <a:cs typeface="EB Garamond"/>
                <a:sym typeface="EB Garamond"/>
              </a:rPr>
              <a:t>The South bend community has expressed concerns about systemic discrimination such as </a:t>
            </a:r>
            <a:r>
              <a:rPr b="1" lang="en" sz="1300">
                <a:solidFill>
                  <a:schemeClr val="dk1"/>
                </a:solidFill>
                <a:latin typeface="EB Garamond"/>
                <a:ea typeface="EB Garamond"/>
                <a:cs typeface="EB Garamond"/>
                <a:sym typeface="EB Garamond"/>
              </a:rPr>
              <a:t>access</a:t>
            </a:r>
            <a:r>
              <a:rPr b="1" lang="en" sz="1300">
                <a:solidFill>
                  <a:schemeClr val="dk1"/>
                </a:solidFill>
                <a:latin typeface="EB Garamond"/>
                <a:ea typeface="EB Garamond"/>
                <a:cs typeface="EB Garamond"/>
                <a:sym typeface="EB Garamond"/>
              </a:rPr>
              <a:t> to housing, education, work/income, etc. </a:t>
            </a:r>
            <a:endParaRPr b="1" sz="1300">
              <a:solidFill>
                <a:schemeClr val="dk1"/>
              </a:solidFill>
              <a:latin typeface="EB Garamond"/>
              <a:ea typeface="EB Garamond"/>
              <a:cs typeface="EB Garamond"/>
              <a:sym typeface="EB Garamond"/>
            </a:endParaRPr>
          </a:p>
          <a:p>
            <a:pPr indent="-311150" lvl="0" marL="457200" rtl="0" algn="l">
              <a:lnSpc>
                <a:spcPct val="115000"/>
              </a:lnSpc>
              <a:spcBef>
                <a:spcPts val="120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Credit score disparities impacting loan </a:t>
            </a:r>
            <a:r>
              <a:rPr lang="en" sz="1300">
                <a:solidFill>
                  <a:schemeClr val="dk1"/>
                </a:solidFill>
                <a:latin typeface="EB Garamond"/>
                <a:ea typeface="EB Garamond"/>
                <a:cs typeface="EB Garamond"/>
                <a:sym typeface="EB Garamond"/>
              </a:rPr>
              <a:t>access:</a:t>
            </a:r>
            <a:endParaRPr sz="1300">
              <a:solidFill>
                <a:schemeClr val="dk1"/>
              </a:solidFill>
              <a:latin typeface="EB Garamond"/>
              <a:ea typeface="EB Garamond"/>
              <a:cs typeface="EB Garamond"/>
              <a:sym typeface="EB Garamond"/>
            </a:endParaRPr>
          </a:p>
          <a:p>
            <a:pPr indent="-311150" lvl="1" marL="914400" rtl="0" algn="l">
              <a:lnSpc>
                <a:spcPct val="115000"/>
              </a:lnSpc>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Credit score models disproportionately disadvantaged Black and Hispanic borrowers.</a:t>
            </a:r>
            <a:endParaRPr sz="1300">
              <a:solidFill>
                <a:schemeClr val="dk1"/>
              </a:solidFill>
              <a:latin typeface="EB Garamond"/>
              <a:ea typeface="EB Garamond"/>
              <a:cs typeface="EB Garamond"/>
              <a:sym typeface="EB Garamond"/>
            </a:endParaRPr>
          </a:p>
          <a:p>
            <a:pPr indent="-311150" lvl="0" marL="457200" rtl="0" algn="l">
              <a:lnSpc>
                <a:spcPct val="115000"/>
              </a:lnSpc>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Supported by data from Federal Reserve Studies and the National Bureau of Economic Research (next slide)</a:t>
            </a:r>
            <a:endParaRPr b="1" sz="1300">
              <a:solidFill>
                <a:schemeClr val="dk1"/>
              </a:solidFill>
              <a:latin typeface="EB Garamond"/>
              <a:ea typeface="EB Garamond"/>
              <a:cs typeface="EB Garamond"/>
              <a:sym typeface="EB Garamond"/>
            </a:endParaRPr>
          </a:p>
          <a:p>
            <a:pPr indent="0" lvl="0" marL="914400" rtl="0" algn="l">
              <a:lnSpc>
                <a:spcPct val="115000"/>
              </a:lnSpc>
              <a:spcBef>
                <a:spcPts val="1200"/>
              </a:spcBef>
              <a:spcAft>
                <a:spcPts val="0"/>
              </a:spcAft>
              <a:buNone/>
            </a:pPr>
            <a:r>
              <a:t/>
            </a:r>
            <a:endParaRPr sz="1000">
              <a:solidFill>
                <a:schemeClr val="dk1"/>
              </a:solidFill>
            </a:endParaRPr>
          </a:p>
          <a:p>
            <a:pPr indent="0" lvl="0" marL="0" rtl="0" algn="ctr">
              <a:spcBef>
                <a:spcPts val="1200"/>
              </a:spcBef>
              <a:spcAft>
                <a:spcPts val="0"/>
              </a:spcAft>
              <a:buNone/>
            </a:pPr>
            <a:r>
              <a:t/>
            </a:r>
            <a:endParaRPr sz="1200">
              <a:solidFill>
                <a:srgbClr val="434343"/>
              </a:solidFill>
              <a:latin typeface="EB Garamond"/>
              <a:ea typeface="EB Garamond"/>
              <a:cs typeface="EB Garamond"/>
              <a:sym typeface="EB Garamond"/>
            </a:endParaRPr>
          </a:p>
        </p:txBody>
      </p:sp>
      <p:sp>
        <p:nvSpPr>
          <p:cNvPr id="446" name="Google Shape;446;p41"/>
          <p:cNvSpPr txBox="1"/>
          <p:nvPr/>
        </p:nvSpPr>
        <p:spPr>
          <a:xfrm>
            <a:off x="4228900" y="4582050"/>
            <a:ext cx="4518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EB Garamond"/>
              <a:ea typeface="EB Garamond"/>
              <a:cs typeface="EB Garamond"/>
              <a:sym typeface="EB Garamond"/>
            </a:endParaRPr>
          </a:p>
        </p:txBody>
      </p:sp>
      <p:sp>
        <p:nvSpPr>
          <p:cNvPr id="447" name="Google Shape;447;p41"/>
          <p:cNvSpPr txBox="1"/>
          <p:nvPr/>
        </p:nvSpPr>
        <p:spPr>
          <a:xfrm>
            <a:off x="3839525" y="4573000"/>
            <a:ext cx="4518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Methods: General </a:t>
            </a:r>
            <a:r>
              <a:rPr lang="en"/>
              <a:t>Research</a:t>
            </a:r>
            <a:endParaRPr/>
          </a:p>
        </p:txBody>
      </p:sp>
      <p:sp>
        <p:nvSpPr>
          <p:cNvPr id="453" name="Google Shape;453;p42"/>
          <p:cNvSpPr txBox="1"/>
          <p:nvPr/>
        </p:nvSpPr>
        <p:spPr>
          <a:xfrm>
            <a:off x="685675" y="1189275"/>
            <a:ext cx="8105700" cy="354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EB Garamond"/>
                <a:ea typeface="EB Garamond"/>
                <a:cs typeface="EB Garamond"/>
                <a:sym typeface="EB Garamond"/>
              </a:rPr>
              <a:t>Nationally, minority groups have been disproportionately denied loans(adjusted for other factors like income, loan </a:t>
            </a:r>
            <a:r>
              <a:rPr b="1" lang="en" sz="1500">
                <a:solidFill>
                  <a:schemeClr val="dk1"/>
                </a:solidFill>
                <a:latin typeface="EB Garamond"/>
                <a:ea typeface="EB Garamond"/>
                <a:cs typeface="EB Garamond"/>
                <a:sym typeface="EB Garamond"/>
              </a:rPr>
              <a:t>amount, etc.)</a:t>
            </a:r>
            <a:endParaRPr b="1" sz="1500">
              <a:solidFill>
                <a:schemeClr val="dk1"/>
              </a:solidFill>
              <a:latin typeface="EB Garamond"/>
              <a:ea typeface="EB Garamond"/>
              <a:cs typeface="EB Garamond"/>
              <a:sym typeface="EB Garamond"/>
            </a:endParaRPr>
          </a:p>
          <a:p>
            <a:pPr indent="-323850" lvl="0" marL="4572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Consumer Financial Protection Bureau (CFPB) Reports: </a:t>
            </a:r>
            <a:endParaRPr sz="1500">
              <a:solidFill>
                <a:schemeClr val="dk1"/>
              </a:solidFill>
              <a:latin typeface="EB Garamond"/>
              <a:ea typeface="EB Garamond"/>
              <a:cs typeface="EB Garamond"/>
              <a:sym typeface="EB Garamond"/>
            </a:endParaRPr>
          </a:p>
          <a:p>
            <a:pPr indent="-323850" lvl="1" marL="9144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Yearly analysis of national HMDA data, </a:t>
            </a:r>
            <a:r>
              <a:rPr lang="en" sz="1500">
                <a:solidFill>
                  <a:schemeClr val="dk1"/>
                </a:solidFill>
                <a:latin typeface="EB Garamond"/>
                <a:ea typeface="EB Garamond"/>
                <a:cs typeface="EB Garamond"/>
                <a:sym typeface="EB Garamond"/>
              </a:rPr>
              <a:t>consistently</a:t>
            </a:r>
            <a:r>
              <a:rPr lang="en" sz="1500">
                <a:solidFill>
                  <a:schemeClr val="dk1"/>
                </a:solidFill>
                <a:latin typeface="EB Garamond"/>
                <a:ea typeface="EB Garamond"/>
                <a:cs typeface="EB Garamond"/>
                <a:sym typeface="EB Garamond"/>
              </a:rPr>
              <a:t> shows </a:t>
            </a:r>
            <a:r>
              <a:rPr lang="en" sz="1500">
                <a:solidFill>
                  <a:schemeClr val="dk1"/>
                </a:solidFill>
                <a:latin typeface="EB Garamond"/>
                <a:ea typeface="EB Garamond"/>
                <a:cs typeface="EB Garamond"/>
                <a:sym typeface="EB Garamond"/>
              </a:rPr>
              <a:t>disproportionally</a:t>
            </a:r>
            <a:r>
              <a:rPr lang="en" sz="1500">
                <a:solidFill>
                  <a:schemeClr val="dk1"/>
                </a:solidFill>
                <a:latin typeface="EB Garamond"/>
                <a:ea typeface="EB Garamond"/>
                <a:cs typeface="EB Garamond"/>
                <a:sym typeface="EB Garamond"/>
              </a:rPr>
              <a:t> high denial rates for minority groups. </a:t>
            </a:r>
            <a:endParaRPr sz="1500">
              <a:solidFill>
                <a:schemeClr val="dk1"/>
              </a:solidFill>
              <a:latin typeface="EB Garamond"/>
              <a:ea typeface="EB Garamond"/>
              <a:cs typeface="EB Garamond"/>
              <a:sym typeface="EB Garamond"/>
            </a:endParaRPr>
          </a:p>
          <a:p>
            <a:pPr indent="-323850" lvl="0" marL="4572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Credit Score on Loan Approval:</a:t>
            </a:r>
            <a:endParaRPr sz="1500">
              <a:solidFill>
                <a:schemeClr val="dk1"/>
              </a:solidFill>
              <a:latin typeface="EB Garamond"/>
              <a:ea typeface="EB Garamond"/>
              <a:cs typeface="EB Garamond"/>
              <a:sym typeface="EB Garamond"/>
            </a:endParaRPr>
          </a:p>
          <a:p>
            <a:pPr indent="-323850" lvl="1" marL="9144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Federal Reserve Studies: Black and Hispanic consumers are more </a:t>
            </a:r>
            <a:r>
              <a:rPr lang="en" sz="1500">
                <a:solidFill>
                  <a:schemeClr val="dk1"/>
                </a:solidFill>
                <a:latin typeface="EB Garamond"/>
                <a:ea typeface="EB Garamond"/>
                <a:cs typeface="EB Garamond"/>
                <a:sym typeface="EB Garamond"/>
              </a:rPr>
              <a:t>likely</a:t>
            </a:r>
            <a:r>
              <a:rPr lang="en" sz="1500">
                <a:solidFill>
                  <a:schemeClr val="dk1"/>
                </a:solidFill>
                <a:latin typeface="EB Garamond"/>
                <a:ea typeface="EB Garamond"/>
                <a:cs typeface="EB Garamond"/>
                <a:sym typeface="EB Garamond"/>
              </a:rPr>
              <a:t> to have lower credit scores compared to White customers as a </a:t>
            </a:r>
            <a:r>
              <a:rPr lang="en" sz="1500">
                <a:solidFill>
                  <a:schemeClr val="dk1"/>
                </a:solidFill>
                <a:latin typeface="EB Garamond"/>
                <a:ea typeface="EB Garamond"/>
                <a:cs typeface="EB Garamond"/>
                <a:sym typeface="EB Garamond"/>
              </a:rPr>
              <a:t>result</a:t>
            </a:r>
            <a:r>
              <a:rPr lang="en" sz="1500">
                <a:solidFill>
                  <a:schemeClr val="dk1"/>
                </a:solidFill>
                <a:latin typeface="EB Garamond"/>
                <a:ea typeface="EB Garamond"/>
                <a:cs typeface="EB Garamond"/>
                <a:sym typeface="EB Garamond"/>
              </a:rPr>
              <a:t> of historical and systemic barriers to wealth accumulation, such as redlining or employment discrimination.</a:t>
            </a:r>
            <a:endParaRPr sz="1500">
              <a:solidFill>
                <a:schemeClr val="dk1"/>
              </a:solidFill>
              <a:latin typeface="EB Garamond"/>
              <a:ea typeface="EB Garamond"/>
              <a:cs typeface="EB Garamond"/>
              <a:sym typeface="EB Garamond"/>
            </a:endParaRPr>
          </a:p>
          <a:p>
            <a:pPr indent="-323850" lvl="1" marL="9144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National</a:t>
            </a:r>
            <a:r>
              <a:rPr lang="en" sz="1500">
                <a:solidFill>
                  <a:schemeClr val="dk1"/>
                </a:solidFill>
                <a:latin typeface="EB Garamond"/>
                <a:ea typeface="EB Garamond"/>
                <a:cs typeface="EB Garamond"/>
                <a:sym typeface="EB Garamond"/>
              </a:rPr>
              <a:t> Bureau of Economic R</a:t>
            </a:r>
            <a:r>
              <a:rPr lang="en" sz="1500">
                <a:solidFill>
                  <a:schemeClr val="dk1"/>
                </a:solidFill>
                <a:latin typeface="EB Garamond"/>
                <a:ea typeface="EB Garamond"/>
                <a:cs typeface="EB Garamond"/>
                <a:sym typeface="EB Garamond"/>
              </a:rPr>
              <a:t>esearch</a:t>
            </a:r>
            <a:r>
              <a:rPr lang="en" sz="1500">
                <a:solidFill>
                  <a:schemeClr val="dk1"/>
                </a:solidFill>
                <a:latin typeface="EB Garamond"/>
                <a:ea typeface="EB Garamond"/>
                <a:cs typeface="EB Garamond"/>
                <a:sym typeface="EB Garamond"/>
              </a:rPr>
              <a:t> (NBER): indicates that these </a:t>
            </a:r>
            <a:r>
              <a:rPr lang="en" sz="1500">
                <a:solidFill>
                  <a:schemeClr val="dk1"/>
                </a:solidFill>
                <a:latin typeface="EB Garamond"/>
                <a:ea typeface="EB Garamond"/>
                <a:cs typeface="EB Garamond"/>
                <a:sym typeface="EB Garamond"/>
              </a:rPr>
              <a:t>disparities</a:t>
            </a:r>
            <a:r>
              <a:rPr lang="en" sz="1500">
                <a:solidFill>
                  <a:schemeClr val="dk1"/>
                </a:solidFill>
                <a:latin typeface="EB Garamond"/>
                <a:ea typeface="EB Garamond"/>
                <a:cs typeface="EB Garamond"/>
                <a:sym typeface="EB Garamond"/>
              </a:rPr>
              <a:t> are not </a:t>
            </a:r>
            <a:r>
              <a:rPr lang="en" sz="1500">
                <a:solidFill>
                  <a:schemeClr val="dk1"/>
                </a:solidFill>
                <a:latin typeface="EB Garamond"/>
                <a:ea typeface="EB Garamond"/>
                <a:cs typeface="EB Garamond"/>
                <a:sym typeface="EB Garamond"/>
              </a:rPr>
              <a:t>necessarily</a:t>
            </a:r>
            <a:r>
              <a:rPr lang="en" sz="1500">
                <a:solidFill>
                  <a:schemeClr val="dk1"/>
                </a:solidFill>
                <a:latin typeface="EB Garamond"/>
                <a:ea typeface="EB Garamond"/>
                <a:cs typeface="EB Garamond"/>
                <a:sym typeface="EB Garamond"/>
              </a:rPr>
              <a:t> reflective of risk but instead a result of racial disparities (that impact credit score). </a:t>
            </a:r>
            <a:endParaRPr sz="1500">
              <a:solidFill>
                <a:schemeClr val="dk1"/>
              </a:solidFill>
              <a:latin typeface="EB Garamond"/>
              <a:ea typeface="EB Garamond"/>
              <a:cs typeface="EB Garamond"/>
              <a:sym typeface="EB Garamond"/>
            </a:endParaRPr>
          </a:p>
          <a:p>
            <a:pPr indent="0" lvl="0" marL="914400" rtl="0" algn="l">
              <a:lnSpc>
                <a:spcPct val="115000"/>
              </a:lnSpc>
              <a:spcBef>
                <a:spcPts val="1200"/>
              </a:spcBef>
              <a:spcAft>
                <a:spcPts val="0"/>
              </a:spcAft>
              <a:buNone/>
            </a:pPr>
            <a:r>
              <a:t/>
            </a:r>
            <a:endParaRPr sz="1000">
              <a:solidFill>
                <a:schemeClr val="dk1"/>
              </a:solidFill>
            </a:endParaRPr>
          </a:p>
          <a:p>
            <a:pPr indent="0" lvl="0" marL="0" rtl="0" algn="ctr">
              <a:spcBef>
                <a:spcPts val="1200"/>
              </a:spcBef>
              <a:spcAft>
                <a:spcPts val="0"/>
              </a:spcAft>
              <a:buNone/>
            </a:pPr>
            <a:r>
              <a:t/>
            </a:r>
            <a:endParaRPr sz="1200">
              <a:solidFill>
                <a:srgbClr val="434343"/>
              </a:solidFill>
              <a:latin typeface="EB Garamond"/>
              <a:ea typeface="EB Garamond"/>
              <a:cs typeface="EB Garamond"/>
              <a:sym typeface="EB Garamond"/>
            </a:endParaRPr>
          </a:p>
        </p:txBody>
      </p:sp>
      <p:sp>
        <p:nvSpPr>
          <p:cNvPr id="454" name="Google Shape;454;p42"/>
          <p:cNvSpPr txBox="1"/>
          <p:nvPr/>
        </p:nvSpPr>
        <p:spPr>
          <a:xfrm>
            <a:off x="4228900" y="4582050"/>
            <a:ext cx="4518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EB Garamond"/>
              <a:ea typeface="EB Garamond"/>
              <a:cs typeface="EB Garamond"/>
              <a:sym typeface="EB Garamond"/>
            </a:endParaRPr>
          </a:p>
        </p:txBody>
      </p:sp>
      <p:sp>
        <p:nvSpPr>
          <p:cNvPr id="455" name="Google Shape;455;p42"/>
          <p:cNvSpPr txBox="1"/>
          <p:nvPr/>
        </p:nvSpPr>
        <p:spPr>
          <a:xfrm>
            <a:off x="3839525" y="4573000"/>
            <a:ext cx="4518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Methods: Redlining in South Bend</a:t>
            </a:r>
            <a:endParaRPr/>
          </a:p>
        </p:txBody>
      </p:sp>
      <p:pic>
        <p:nvPicPr>
          <p:cNvPr id="461" name="Google Shape;461;p43"/>
          <p:cNvPicPr preferRelativeResize="0"/>
          <p:nvPr/>
        </p:nvPicPr>
        <p:blipFill>
          <a:blip r:embed="rId3">
            <a:alphaModFix/>
          </a:blip>
          <a:stretch>
            <a:fillRect/>
          </a:stretch>
        </p:blipFill>
        <p:spPr>
          <a:xfrm>
            <a:off x="306375" y="1195325"/>
            <a:ext cx="5743201" cy="3560350"/>
          </a:xfrm>
          <a:prstGeom prst="rect">
            <a:avLst/>
          </a:prstGeom>
          <a:noFill/>
          <a:ln>
            <a:noFill/>
          </a:ln>
        </p:spPr>
      </p:pic>
      <p:sp>
        <p:nvSpPr>
          <p:cNvPr id="462" name="Google Shape;462;p43"/>
          <p:cNvSpPr txBox="1"/>
          <p:nvPr/>
        </p:nvSpPr>
        <p:spPr>
          <a:xfrm>
            <a:off x="6483700" y="1275200"/>
            <a:ext cx="2245800" cy="3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“LaSalle Park, the primary Black neighborhood, received a D-rating and was located next to Beck's Lake, for decades a dumping ground for toxic industrial waste. Outside of the West Side, Black neighborhoods on Prairie Avenue and Sorin Street similarly received the lowest ratings.” - Mapping Inequality</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200">
                <a:solidFill>
                  <a:schemeClr val="dk1"/>
                </a:solidFill>
                <a:latin typeface="EB Garamond"/>
                <a:ea typeface="EB Garamond"/>
                <a:cs typeface="EB Garamond"/>
                <a:sym typeface="EB Garamond"/>
              </a:rPr>
              <a:t>“The city is implicated because it acquired the property around 1960 and developed Lasalle Park “without awareness of past contamination,” according to a presentation to area residents in March.” - Jordan Smith (South Bend Tribune)</a:t>
            </a:r>
            <a:endParaRPr sz="1200">
              <a:solidFill>
                <a:schemeClr val="dk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Methods: Personal Testimonies</a:t>
            </a:r>
            <a:endParaRPr/>
          </a:p>
        </p:txBody>
      </p:sp>
      <p:grpSp>
        <p:nvGrpSpPr>
          <p:cNvPr id="468" name="Google Shape;468;p44"/>
          <p:cNvGrpSpPr/>
          <p:nvPr/>
        </p:nvGrpSpPr>
        <p:grpSpPr>
          <a:xfrm>
            <a:off x="5752427" y="1583559"/>
            <a:ext cx="3314592" cy="3095699"/>
            <a:chOff x="829400" y="238125"/>
            <a:chExt cx="5960425" cy="3710090"/>
          </a:xfrm>
        </p:grpSpPr>
        <p:sp>
          <p:nvSpPr>
            <p:cNvPr id="469" name="Google Shape;469;p44"/>
            <p:cNvSpPr/>
            <p:nvPr/>
          </p:nvSpPr>
          <p:spPr>
            <a:xfrm>
              <a:off x="4757200" y="1494400"/>
              <a:ext cx="913150" cy="1510450"/>
            </a:xfrm>
            <a:custGeom>
              <a:rect b="b" l="l" r="r" t="t"/>
              <a:pathLst>
                <a:path extrusionOk="0" h="60418" w="36526">
                  <a:moveTo>
                    <a:pt x="0" y="0"/>
                  </a:moveTo>
                  <a:lnTo>
                    <a:pt x="0" y="30209"/>
                  </a:lnTo>
                  <a:lnTo>
                    <a:pt x="0" y="60418"/>
                  </a:lnTo>
                  <a:lnTo>
                    <a:pt x="36526" y="60418"/>
                  </a:lnTo>
                  <a:lnTo>
                    <a:pt x="36526" y="30209"/>
                  </a:lnTo>
                  <a:lnTo>
                    <a:pt x="36526"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2706225" y="2836925"/>
              <a:ext cx="3129100" cy="167925"/>
            </a:xfrm>
            <a:custGeom>
              <a:rect b="b" l="l" r="r" t="t"/>
              <a:pathLst>
                <a:path extrusionOk="0" h="6717" w="125164">
                  <a:moveTo>
                    <a:pt x="6718" y="0"/>
                  </a:moveTo>
                  <a:cubicBezTo>
                    <a:pt x="3008" y="0"/>
                    <a:pt x="0" y="3007"/>
                    <a:pt x="2" y="6717"/>
                  </a:cubicBezTo>
                  <a:lnTo>
                    <a:pt x="125164" y="6717"/>
                  </a:lnTo>
                  <a:cubicBezTo>
                    <a:pt x="125164" y="3007"/>
                    <a:pt x="122157" y="0"/>
                    <a:pt x="118447"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941600" y="312075"/>
              <a:ext cx="385300" cy="488925"/>
            </a:xfrm>
            <a:custGeom>
              <a:rect b="b" l="l" r="r" t="t"/>
              <a:pathLst>
                <a:path extrusionOk="0" h="19557" w="15412">
                  <a:moveTo>
                    <a:pt x="1" y="1"/>
                  </a:moveTo>
                  <a:lnTo>
                    <a:pt x="1" y="9778"/>
                  </a:lnTo>
                  <a:lnTo>
                    <a:pt x="1" y="19556"/>
                  </a:lnTo>
                  <a:lnTo>
                    <a:pt x="15411" y="19556"/>
                  </a:lnTo>
                  <a:lnTo>
                    <a:pt x="15411" y="9778"/>
                  </a:lnTo>
                  <a:lnTo>
                    <a:pt x="1541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3941600" y="386050"/>
              <a:ext cx="385300" cy="152900"/>
            </a:xfrm>
            <a:custGeom>
              <a:rect b="b" l="l" r="r" t="t"/>
              <a:pathLst>
                <a:path extrusionOk="0" h="6116" w="15412">
                  <a:moveTo>
                    <a:pt x="1" y="0"/>
                  </a:moveTo>
                  <a:lnTo>
                    <a:pt x="1" y="3058"/>
                  </a:lnTo>
                  <a:lnTo>
                    <a:pt x="1" y="6115"/>
                  </a:lnTo>
                  <a:lnTo>
                    <a:pt x="15411" y="6115"/>
                  </a:lnTo>
                  <a:lnTo>
                    <a:pt x="15411" y="3058"/>
                  </a:lnTo>
                  <a:lnTo>
                    <a:pt x="15411"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4101475" y="952450"/>
              <a:ext cx="1671000" cy="648600"/>
            </a:xfrm>
            <a:custGeom>
              <a:rect b="b" l="l" r="r" t="t"/>
              <a:pathLst>
                <a:path extrusionOk="0" h="25944" w="66840">
                  <a:moveTo>
                    <a:pt x="9803" y="1"/>
                  </a:moveTo>
                  <a:cubicBezTo>
                    <a:pt x="8849" y="1"/>
                    <a:pt x="8006" y="619"/>
                    <a:pt x="7719" y="1528"/>
                  </a:cubicBezTo>
                  <a:lnTo>
                    <a:pt x="3861" y="13736"/>
                  </a:lnTo>
                  <a:lnTo>
                    <a:pt x="1" y="25944"/>
                  </a:lnTo>
                  <a:lnTo>
                    <a:pt x="64550" y="25944"/>
                  </a:lnTo>
                  <a:cubicBezTo>
                    <a:pt x="65887" y="25944"/>
                    <a:pt x="66840" y="24646"/>
                    <a:pt x="66437" y="23370"/>
                  </a:cubicBezTo>
                  <a:lnTo>
                    <a:pt x="62984" y="12450"/>
                  </a:lnTo>
                  <a:lnTo>
                    <a:pt x="59532" y="1529"/>
                  </a:lnTo>
                  <a:cubicBezTo>
                    <a:pt x="59245" y="620"/>
                    <a:pt x="58402" y="1"/>
                    <a:pt x="5744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1852850" y="761150"/>
              <a:ext cx="3038050" cy="1171975"/>
            </a:xfrm>
            <a:custGeom>
              <a:rect b="b" l="l" r="r" t="t"/>
              <a:pathLst>
                <a:path extrusionOk="0" h="46879" w="121522">
                  <a:moveTo>
                    <a:pt x="19898" y="0"/>
                  </a:moveTo>
                  <a:cubicBezTo>
                    <a:pt x="16873" y="0"/>
                    <a:pt x="14201" y="1961"/>
                    <a:pt x="13289" y="4845"/>
                  </a:cubicBezTo>
                  <a:lnTo>
                    <a:pt x="6645" y="25861"/>
                  </a:lnTo>
                  <a:lnTo>
                    <a:pt x="0" y="46879"/>
                  </a:lnTo>
                  <a:lnTo>
                    <a:pt x="121522" y="46879"/>
                  </a:lnTo>
                  <a:lnTo>
                    <a:pt x="114879" y="25861"/>
                  </a:lnTo>
                  <a:lnTo>
                    <a:pt x="108235" y="4845"/>
                  </a:lnTo>
                  <a:cubicBezTo>
                    <a:pt x="107323" y="1961"/>
                    <a:pt x="104649" y="0"/>
                    <a:pt x="101626" y="0"/>
                  </a:cubicBezTo>
                  <a:cubicBezTo>
                    <a:pt x="101624" y="0"/>
                    <a:pt x="101623" y="0"/>
                    <a:pt x="101622" y="0"/>
                  </a:cubicBezTo>
                  <a:lnTo>
                    <a:pt x="19902" y="0"/>
                  </a:lnTo>
                  <a:cubicBezTo>
                    <a:pt x="19900" y="0"/>
                    <a:pt x="19899" y="0"/>
                    <a:pt x="198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1972325" y="414100"/>
              <a:ext cx="2799125" cy="2422850"/>
            </a:xfrm>
            <a:custGeom>
              <a:rect b="b" l="l" r="r" t="t"/>
              <a:pathLst>
                <a:path extrusionOk="0" h="96914" w="111965">
                  <a:moveTo>
                    <a:pt x="55983" y="0"/>
                  </a:moveTo>
                  <a:lnTo>
                    <a:pt x="27992" y="27991"/>
                  </a:lnTo>
                  <a:lnTo>
                    <a:pt x="1" y="55982"/>
                  </a:lnTo>
                  <a:lnTo>
                    <a:pt x="1" y="76447"/>
                  </a:lnTo>
                  <a:lnTo>
                    <a:pt x="1" y="96913"/>
                  </a:lnTo>
                  <a:lnTo>
                    <a:pt x="111965" y="96913"/>
                  </a:lnTo>
                  <a:lnTo>
                    <a:pt x="111965" y="76447"/>
                  </a:lnTo>
                  <a:lnTo>
                    <a:pt x="111965" y="55982"/>
                  </a:lnTo>
                  <a:lnTo>
                    <a:pt x="83974" y="27991"/>
                  </a:lnTo>
                  <a:lnTo>
                    <a:pt x="55983"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1972325" y="515875"/>
              <a:ext cx="2799125" cy="1572325"/>
            </a:xfrm>
            <a:custGeom>
              <a:rect b="b" l="l" r="r" t="t"/>
              <a:pathLst>
                <a:path extrusionOk="0" h="62893" w="111965">
                  <a:moveTo>
                    <a:pt x="55990" y="0"/>
                  </a:moveTo>
                  <a:cubicBezTo>
                    <a:pt x="55395" y="0"/>
                    <a:pt x="54800" y="227"/>
                    <a:pt x="54345" y="682"/>
                  </a:cubicBezTo>
                  <a:lnTo>
                    <a:pt x="27173" y="27847"/>
                  </a:lnTo>
                  <a:lnTo>
                    <a:pt x="1" y="55013"/>
                  </a:lnTo>
                  <a:lnTo>
                    <a:pt x="1" y="62892"/>
                  </a:lnTo>
                  <a:lnTo>
                    <a:pt x="27992" y="34900"/>
                  </a:lnTo>
                  <a:lnTo>
                    <a:pt x="55983" y="6910"/>
                  </a:lnTo>
                  <a:lnTo>
                    <a:pt x="83974" y="34900"/>
                  </a:lnTo>
                  <a:lnTo>
                    <a:pt x="111965" y="62892"/>
                  </a:lnTo>
                  <a:lnTo>
                    <a:pt x="111965" y="55011"/>
                  </a:lnTo>
                  <a:lnTo>
                    <a:pt x="84800" y="27847"/>
                  </a:lnTo>
                  <a:lnTo>
                    <a:pt x="57636" y="682"/>
                  </a:lnTo>
                  <a:cubicBezTo>
                    <a:pt x="57181" y="227"/>
                    <a:pt x="56586" y="0"/>
                    <a:pt x="55990"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1776775" y="388600"/>
              <a:ext cx="3190225" cy="1662550"/>
            </a:xfrm>
            <a:custGeom>
              <a:rect b="b" l="l" r="r" t="t"/>
              <a:pathLst>
                <a:path extrusionOk="0" h="66502" w="127609">
                  <a:moveTo>
                    <a:pt x="63812" y="1"/>
                  </a:moveTo>
                  <a:cubicBezTo>
                    <a:pt x="63217" y="1"/>
                    <a:pt x="62622" y="228"/>
                    <a:pt x="62167" y="682"/>
                  </a:cubicBezTo>
                  <a:lnTo>
                    <a:pt x="31628" y="31214"/>
                  </a:lnTo>
                  <a:lnTo>
                    <a:pt x="1089" y="61744"/>
                  </a:lnTo>
                  <a:cubicBezTo>
                    <a:pt x="1" y="62834"/>
                    <a:pt x="1" y="64598"/>
                    <a:pt x="1089" y="65686"/>
                  </a:cubicBezTo>
                  <a:cubicBezTo>
                    <a:pt x="1632" y="66230"/>
                    <a:pt x="2345" y="66502"/>
                    <a:pt x="3058" y="66502"/>
                  </a:cubicBezTo>
                  <a:cubicBezTo>
                    <a:pt x="3771" y="66502"/>
                    <a:pt x="4484" y="66230"/>
                    <a:pt x="5028" y="65686"/>
                  </a:cubicBezTo>
                  <a:lnTo>
                    <a:pt x="34417" y="36297"/>
                  </a:lnTo>
                  <a:lnTo>
                    <a:pt x="63805" y="6910"/>
                  </a:lnTo>
                  <a:lnTo>
                    <a:pt x="93192" y="36297"/>
                  </a:lnTo>
                  <a:lnTo>
                    <a:pt x="122580" y="65686"/>
                  </a:lnTo>
                  <a:cubicBezTo>
                    <a:pt x="123124" y="66230"/>
                    <a:pt x="123837" y="66502"/>
                    <a:pt x="124550" y="66502"/>
                  </a:cubicBezTo>
                  <a:cubicBezTo>
                    <a:pt x="125263" y="66502"/>
                    <a:pt x="125976" y="66230"/>
                    <a:pt x="126520" y="65686"/>
                  </a:cubicBezTo>
                  <a:lnTo>
                    <a:pt x="126521" y="65686"/>
                  </a:lnTo>
                  <a:cubicBezTo>
                    <a:pt x="127609" y="64598"/>
                    <a:pt x="127609" y="62832"/>
                    <a:pt x="126521" y="61744"/>
                  </a:cubicBezTo>
                  <a:lnTo>
                    <a:pt x="95989" y="31214"/>
                  </a:lnTo>
                  <a:lnTo>
                    <a:pt x="65458" y="682"/>
                  </a:lnTo>
                  <a:cubicBezTo>
                    <a:pt x="65003" y="228"/>
                    <a:pt x="64408" y="1"/>
                    <a:pt x="6381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1807350" y="2836925"/>
              <a:ext cx="3129075" cy="167925"/>
            </a:xfrm>
            <a:custGeom>
              <a:rect b="b" l="l" r="r" t="t"/>
              <a:pathLst>
                <a:path extrusionOk="0" h="6717" w="125163">
                  <a:moveTo>
                    <a:pt x="6717" y="0"/>
                  </a:moveTo>
                  <a:cubicBezTo>
                    <a:pt x="3007" y="0"/>
                    <a:pt x="1" y="3007"/>
                    <a:pt x="1" y="6717"/>
                  </a:cubicBezTo>
                  <a:lnTo>
                    <a:pt x="125163" y="6717"/>
                  </a:lnTo>
                  <a:cubicBezTo>
                    <a:pt x="125163" y="3007"/>
                    <a:pt x="122156" y="0"/>
                    <a:pt x="11844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3158525" y="1859250"/>
              <a:ext cx="426750" cy="1145600"/>
            </a:xfrm>
            <a:custGeom>
              <a:rect b="b" l="l" r="r" t="t"/>
              <a:pathLst>
                <a:path extrusionOk="0" h="45824" w="17070">
                  <a:moveTo>
                    <a:pt x="5402" y="1"/>
                  </a:moveTo>
                  <a:cubicBezTo>
                    <a:pt x="2419" y="1"/>
                    <a:pt x="0" y="2418"/>
                    <a:pt x="0" y="5401"/>
                  </a:cubicBezTo>
                  <a:lnTo>
                    <a:pt x="0" y="45824"/>
                  </a:lnTo>
                  <a:lnTo>
                    <a:pt x="17069" y="45824"/>
                  </a:lnTo>
                  <a:lnTo>
                    <a:pt x="17069" y="5401"/>
                  </a:lnTo>
                  <a:cubicBezTo>
                    <a:pt x="17069" y="2418"/>
                    <a:pt x="14650" y="1"/>
                    <a:pt x="1166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2335025" y="1859225"/>
              <a:ext cx="432400" cy="787225"/>
            </a:xfrm>
            <a:custGeom>
              <a:rect b="b" l="l" r="r" t="t"/>
              <a:pathLst>
                <a:path extrusionOk="0" h="31489" w="17296">
                  <a:moveTo>
                    <a:pt x="2864" y="0"/>
                  </a:moveTo>
                  <a:cubicBezTo>
                    <a:pt x="1282" y="0"/>
                    <a:pt x="0" y="1283"/>
                    <a:pt x="0" y="2865"/>
                  </a:cubicBezTo>
                  <a:lnTo>
                    <a:pt x="0" y="28624"/>
                  </a:lnTo>
                  <a:cubicBezTo>
                    <a:pt x="0" y="30206"/>
                    <a:pt x="1282" y="31487"/>
                    <a:pt x="2864" y="31487"/>
                  </a:cubicBezTo>
                  <a:lnTo>
                    <a:pt x="2864" y="31489"/>
                  </a:lnTo>
                  <a:lnTo>
                    <a:pt x="14430" y="31489"/>
                  </a:lnTo>
                  <a:cubicBezTo>
                    <a:pt x="16013" y="31487"/>
                    <a:pt x="17296" y="30206"/>
                    <a:pt x="17296" y="28624"/>
                  </a:cubicBezTo>
                  <a:lnTo>
                    <a:pt x="17296" y="2865"/>
                  </a:lnTo>
                  <a:cubicBezTo>
                    <a:pt x="17296" y="1283"/>
                    <a:pt x="16013" y="0"/>
                    <a:pt x="1443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3976350" y="1859225"/>
              <a:ext cx="432425" cy="787225"/>
            </a:xfrm>
            <a:custGeom>
              <a:rect b="b" l="l" r="r" t="t"/>
              <a:pathLst>
                <a:path extrusionOk="0" h="31489" w="17297">
                  <a:moveTo>
                    <a:pt x="2865" y="0"/>
                  </a:moveTo>
                  <a:cubicBezTo>
                    <a:pt x="1282" y="0"/>
                    <a:pt x="1" y="1283"/>
                    <a:pt x="1" y="2865"/>
                  </a:cubicBezTo>
                  <a:lnTo>
                    <a:pt x="1" y="28624"/>
                  </a:lnTo>
                  <a:cubicBezTo>
                    <a:pt x="1" y="30206"/>
                    <a:pt x="1282" y="31487"/>
                    <a:pt x="2865" y="31487"/>
                  </a:cubicBezTo>
                  <a:lnTo>
                    <a:pt x="2865" y="31489"/>
                  </a:lnTo>
                  <a:lnTo>
                    <a:pt x="14431" y="31489"/>
                  </a:lnTo>
                  <a:cubicBezTo>
                    <a:pt x="16013" y="31487"/>
                    <a:pt x="17297" y="30206"/>
                    <a:pt x="17297" y="28624"/>
                  </a:cubicBezTo>
                  <a:lnTo>
                    <a:pt x="17297" y="2865"/>
                  </a:lnTo>
                  <a:cubicBezTo>
                    <a:pt x="17297" y="1283"/>
                    <a:pt x="16013" y="0"/>
                    <a:pt x="1443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3135875" y="1063400"/>
              <a:ext cx="449425" cy="426725"/>
            </a:xfrm>
            <a:custGeom>
              <a:rect b="b" l="l" r="r" t="t"/>
              <a:pathLst>
                <a:path extrusionOk="0" h="17069" w="17977">
                  <a:moveTo>
                    <a:pt x="9437" y="0"/>
                  </a:moveTo>
                  <a:cubicBezTo>
                    <a:pt x="7796" y="0"/>
                    <a:pt x="6145" y="472"/>
                    <a:pt x="4700" y="1438"/>
                  </a:cubicBezTo>
                  <a:cubicBezTo>
                    <a:pt x="1315" y="3701"/>
                    <a:pt x="0" y="8037"/>
                    <a:pt x="1558" y="11800"/>
                  </a:cubicBezTo>
                  <a:cubicBezTo>
                    <a:pt x="2899" y="15034"/>
                    <a:pt x="6043" y="17069"/>
                    <a:pt x="9437" y="17069"/>
                  </a:cubicBezTo>
                  <a:cubicBezTo>
                    <a:pt x="9989" y="17069"/>
                    <a:pt x="10547" y="17015"/>
                    <a:pt x="11106" y="16904"/>
                  </a:cubicBezTo>
                  <a:cubicBezTo>
                    <a:pt x="15098" y="16110"/>
                    <a:pt x="17974" y="12606"/>
                    <a:pt x="17974" y="8534"/>
                  </a:cubicBezTo>
                  <a:cubicBezTo>
                    <a:pt x="17977" y="6270"/>
                    <a:pt x="17078" y="4099"/>
                    <a:pt x="15475" y="2500"/>
                  </a:cubicBezTo>
                  <a:cubicBezTo>
                    <a:pt x="13825" y="851"/>
                    <a:pt x="11639" y="0"/>
                    <a:pt x="943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4989025" y="1859225"/>
              <a:ext cx="432425" cy="787225"/>
            </a:xfrm>
            <a:custGeom>
              <a:rect b="b" l="l" r="r" t="t"/>
              <a:pathLst>
                <a:path extrusionOk="0" h="31489" w="17297">
                  <a:moveTo>
                    <a:pt x="2865" y="0"/>
                  </a:moveTo>
                  <a:cubicBezTo>
                    <a:pt x="1284" y="0"/>
                    <a:pt x="1" y="1283"/>
                    <a:pt x="1" y="2865"/>
                  </a:cubicBezTo>
                  <a:lnTo>
                    <a:pt x="1" y="28624"/>
                  </a:lnTo>
                  <a:cubicBezTo>
                    <a:pt x="1" y="30206"/>
                    <a:pt x="1284" y="31487"/>
                    <a:pt x="2865" y="31487"/>
                  </a:cubicBezTo>
                  <a:lnTo>
                    <a:pt x="2865" y="31489"/>
                  </a:lnTo>
                  <a:lnTo>
                    <a:pt x="14433" y="31489"/>
                  </a:lnTo>
                  <a:cubicBezTo>
                    <a:pt x="16014" y="31487"/>
                    <a:pt x="17297" y="30206"/>
                    <a:pt x="17297" y="28624"/>
                  </a:cubicBezTo>
                  <a:lnTo>
                    <a:pt x="17297" y="2865"/>
                  </a:lnTo>
                  <a:cubicBezTo>
                    <a:pt x="17297" y="1283"/>
                    <a:pt x="16014" y="0"/>
                    <a:pt x="144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275450" y="3004825"/>
              <a:ext cx="5180325" cy="892350"/>
            </a:xfrm>
            <a:custGeom>
              <a:rect b="b" l="l" r="r" t="t"/>
              <a:pathLst>
                <a:path extrusionOk="0" h="35694" w="207213">
                  <a:moveTo>
                    <a:pt x="21401" y="1"/>
                  </a:moveTo>
                  <a:cubicBezTo>
                    <a:pt x="15492" y="1"/>
                    <a:pt x="10141" y="2396"/>
                    <a:pt x="6269" y="6268"/>
                  </a:cubicBezTo>
                  <a:cubicBezTo>
                    <a:pt x="2396" y="10141"/>
                    <a:pt x="1" y="15491"/>
                    <a:pt x="1" y="21400"/>
                  </a:cubicBezTo>
                  <a:lnTo>
                    <a:pt x="1" y="35694"/>
                  </a:lnTo>
                  <a:lnTo>
                    <a:pt x="207211" y="35694"/>
                  </a:lnTo>
                  <a:lnTo>
                    <a:pt x="207212" y="21400"/>
                  </a:lnTo>
                  <a:cubicBezTo>
                    <a:pt x="207212" y="15491"/>
                    <a:pt x="204816" y="10141"/>
                    <a:pt x="200944" y="6268"/>
                  </a:cubicBezTo>
                  <a:cubicBezTo>
                    <a:pt x="197072" y="2396"/>
                    <a:pt x="191721" y="1"/>
                    <a:pt x="185812"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5176925" y="1859250"/>
              <a:ext cx="56625" cy="787175"/>
            </a:xfrm>
            <a:custGeom>
              <a:rect b="b" l="l" r="r" t="t"/>
              <a:pathLst>
                <a:path extrusionOk="0" h="31487" w="2265">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989025" y="2224525"/>
              <a:ext cx="473600" cy="56625"/>
            </a:xfrm>
            <a:custGeom>
              <a:rect b="b" l="l" r="r" t="t"/>
              <a:pathLst>
                <a:path extrusionOk="0" h="2265" w="18944">
                  <a:moveTo>
                    <a:pt x="1" y="0"/>
                  </a:moveTo>
                  <a:lnTo>
                    <a:pt x="1" y="2265"/>
                  </a:lnTo>
                  <a:lnTo>
                    <a:pt x="17812" y="2265"/>
                  </a:lnTo>
                  <a:cubicBezTo>
                    <a:pt x="18437" y="2265"/>
                    <a:pt x="18944" y="1758"/>
                    <a:pt x="18944" y="1133"/>
                  </a:cubicBezTo>
                  <a:cubicBezTo>
                    <a:pt x="18944" y="507"/>
                    <a:pt x="18437" y="0"/>
                    <a:pt x="17812"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4164250" y="1859250"/>
              <a:ext cx="56625" cy="787175"/>
            </a:xfrm>
            <a:custGeom>
              <a:rect b="b" l="l" r="r" t="t"/>
              <a:pathLst>
                <a:path extrusionOk="0" h="31487" w="2265">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3976350" y="2224525"/>
              <a:ext cx="432425" cy="56625"/>
            </a:xfrm>
            <a:custGeom>
              <a:rect b="b" l="l" r="r" t="t"/>
              <a:pathLst>
                <a:path extrusionOk="0" h="2265" w="17297">
                  <a:moveTo>
                    <a:pt x="1" y="0"/>
                  </a:moveTo>
                  <a:lnTo>
                    <a:pt x="1" y="2265"/>
                  </a:lnTo>
                  <a:lnTo>
                    <a:pt x="17297" y="2265"/>
                  </a:lnTo>
                  <a:lnTo>
                    <a:pt x="17297"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2522900" y="1859250"/>
              <a:ext cx="56650" cy="787175"/>
            </a:xfrm>
            <a:custGeom>
              <a:rect b="b" l="l" r="r" t="t"/>
              <a:pathLst>
                <a:path extrusionOk="0" h="31487" w="2266">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2335025" y="2224525"/>
              <a:ext cx="432400" cy="56625"/>
            </a:xfrm>
            <a:custGeom>
              <a:rect b="b" l="l" r="r" t="t"/>
              <a:pathLst>
                <a:path extrusionOk="0" h="2265" w="17296">
                  <a:moveTo>
                    <a:pt x="0" y="0"/>
                  </a:moveTo>
                  <a:lnTo>
                    <a:pt x="0" y="2265"/>
                  </a:lnTo>
                  <a:lnTo>
                    <a:pt x="17296" y="2265"/>
                  </a:lnTo>
                  <a:lnTo>
                    <a:pt x="17296"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3846925" y="238125"/>
              <a:ext cx="574625" cy="147950"/>
            </a:xfrm>
            <a:custGeom>
              <a:rect b="b" l="l" r="r" t="t"/>
              <a:pathLst>
                <a:path extrusionOk="0" h="5918" w="22985">
                  <a:moveTo>
                    <a:pt x="2959" y="0"/>
                  </a:moveTo>
                  <a:cubicBezTo>
                    <a:pt x="1325" y="0"/>
                    <a:pt x="0" y="1324"/>
                    <a:pt x="0" y="2957"/>
                  </a:cubicBezTo>
                  <a:cubicBezTo>
                    <a:pt x="0" y="4592"/>
                    <a:pt x="1325" y="5916"/>
                    <a:pt x="2959" y="5917"/>
                  </a:cubicBezTo>
                  <a:lnTo>
                    <a:pt x="20027" y="5917"/>
                  </a:lnTo>
                  <a:cubicBezTo>
                    <a:pt x="21661" y="5916"/>
                    <a:pt x="22984" y="4592"/>
                    <a:pt x="22984" y="2959"/>
                  </a:cubicBezTo>
                  <a:cubicBezTo>
                    <a:pt x="22984" y="1324"/>
                    <a:pt x="21661" y="0"/>
                    <a:pt x="2002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5907850" y="2281138"/>
              <a:ext cx="175825" cy="1385250"/>
            </a:xfrm>
            <a:custGeom>
              <a:rect b="b" l="l" r="r" t="t"/>
              <a:pathLst>
                <a:path extrusionOk="0" h="55410" w="7033">
                  <a:moveTo>
                    <a:pt x="50" y="0"/>
                  </a:moveTo>
                  <a:cubicBezTo>
                    <a:pt x="23" y="0"/>
                    <a:pt x="0" y="23"/>
                    <a:pt x="0" y="51"/>
                  </a:cubicBezTo>
                  <a:lnTo>
                    <a:pt x="0" y="55359"/>
                  </a:lnTo>
                  <a:cubicBezTo>
                    <a:pt x="0" y="55387"/>
                    <a:pt x="23" y="55410"/>
                    <a:pt x="50" y="55410"/>
                  </a:cubicBezTo>
                  <a:lnTo>
                    <a:pt x="6983" y="55410"/>
                  </a:lnTo>
                  <a:cubicBezTo>
                    <a:pt x="7010" y="55410"/>
                    <a:pt x="7032" y="55387"/>
                    <a:pt x="7032" y="55359"/>
                  </a:cubicBezTo>
                  <a:lnTo>
                    <a:pt x="7032" y="51"/>
                  </a:lnTo>
                  <a:cubicBezTo>
                    <a:pt x="7032" y="23"/>
                    <a:pt x="7010" y="0"/>
                    <a:pt x="69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a:off x="5907850" y="3515500"/>
              <a:ext cx="457825" cy="250375"/>
            </a:xfrm>
            <a:custGeom>
              <a:rect b="b" l="l" r="r" t="t"/>
              <a:pathLst>
                <a:path extrusionOk="0" h="10015" w="18313">
                  <a:moveTo>
                    <a:pt x="9629" y="0"/>
                  </a:moveTo>
                  <a:cubicBezTo>
                    <a:pt x="7231" y="0"/>
                    <a:pt x="5228" y="1689"/>
                    <a:pt x="4740" y="3941"/>
                  </a:cubicBezTo>
                  <a:cubicBezTo>
                    <a:pt x="4230" y="3322"/>
                    <a:pt x="3481" y="2985"/>
                    <a:pt x="2714" y="2985"/>
                  </a:cubicBezTo>
                  <a:cubicBezTo>
                    <a:pt x="2381" y="2985"/>
                    <a:pt x="2044" y="3048"/>
                    <a:pt x="1723" y="3179"/>
                  </a:cubicBezTo>
                  <a:cubicBezTo>
                    <a:pt x="657" y="3614"/>
                    <a:pt x="1" y="4690"/>
                    <a:pt x="100" y="5836"/>
                  </a:cubicBezTo>
                  <a:cubicBezTo>
                    <a:pt x="199" y="6981"/>
                    <a:pt x="1033" y="7928"/>
                    <a:pt x="2155" y="8172"/>
                  </a:cubicBezTo>
                  <a:cubicBezTo>
                    <a:pt x="2341" y="8213"/>
                    <a:pt x="2528" y="8232"/>
                    <a:pt x="2713" y="8232"/>
                  </a:cubicBezTo>
                  <a:cubicBezTo>
                    <a:pt x="3643" y="8232"/>
                    <a:pt x="4524" y="7736"/>
                    <a:pt x="4997" y="6901"/>
                  </a:cubicBezTo>
                  <a:cubicBezTo>
                    <a:pt x="5743" y="8727"/>
                    <a:pt x="7534" y="10015"/>
                    <a:pt x="9629" y="10015"/>
                  </a:cubicBezTo>
                  <a:cubicBezTo>
                    <a:pt x="11805" y="10015"/>
                    <a:pt x="13650" y="8625"/>
                    <a:pt x="14341" y="6688"/>
                  </a:cubicBezTo>
                  <a:cubicBezTo>
                    <a:pt x="14714" y="7324"/>
                    <a:pt x="15396" y="7755"/>
                    <a:pt x="16186" y="7755"/>
                  </a:cubicBezTo>
                  <a:cubicBezTo>
                    <a:pt x="17363" y="7744"/>
                    <a:pt x="18312" y="6787"/>
                    <a:pt x="18312" y="5609"/>
                  </a:cubicBezTo>
                  <a:cubicBezTo>
                    <a:pt x="18312" y="4433"/>
                    <a:pt x="17363" y="3475"/>
                    <a:pt x="16186" y="3463"/>
                  </a:cubicBezTo>
                  <a:cubicBezTo>
                    <a:pt x="15537" y="3463"/>
                    <a:pt x="14962" y="3758"/>
                    <a:pt x="14568" y="4215"/>
                  </a:cubicBezTo>
                  <a:cubicBezTo>
                    <a:pt x="14188" y="1827"/>
                    <a:pt x="12125" y="0"/>
                    <a:pt x="962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5128075" y="3375325"/>
              <a:ext cx="865750" cy="390550"/>
            </a:xfrm>
            <a:custGeom>
              <a:rect b="b" l="l" r="r" t="t"/>
              <a:pathLst>
                <a:path extrusionOk="0" h="15622" w="34630">
                  <a:moveTo>
                    <a:pt x="21394" y="1"/>
                  </a:moveTo>
                  <a:cubicBezTo>
                    <a:pt x="18309" y="1"/>
                    <a:pt x="15693" y="1981"/>
                    <a:pt x="14731" y="4738"/>
                  </a:cubicBezTo>
                  <a:cubicBezTo>
                    <a:pt x="13748" y="4070"/>
                    <a:pt x="12586" y="3712"/>
                    <a:pt x="11397" y="3712"/>
                  </a:cubicBezTo>
                  <a:cubicBezTo>
                    <a:pt x="11395" y="3712"/>
                    <a:pt x="11392" y="3712"/>
                    <a:pt x="11390" y="3712"/>
                  </a:cubicBezTo>
                  <a:cubicBezTo>
                    <a:pt x="9145" y="3712"/>
                    <a:pt x="7190" y="4956"/>
                    <a:pt x="6176" y="6792"/>
                  </a:cubicBezTo>
                  <a:cubicBezTo>
                    <a:pt x="5500" y="6221"/>
                    <a:pt x="4643" y="5909"/>
                    <a:pt x="3758" y="5909"/>
                  </a:cubicBezTo>
                  <a:cubicBezTo>
                    <a:pt x="1683" y="5909"/>
                    <a:pt x="1" y="7592"/>
                    <a:pt x="1" y="9667"/>
                  </a:cubicBezTo>
                  <a:cubicBezTo>
                    <a:pt x="1" y="11743"/>
                    <a:pt x="1683" y="13425"/>
                    <a:pt x="3758" y="13425"/>
                  </a:cubicBezTo>
                  <a:cubicBezTo>
                    <a:pt x="4643" y="13425"/>
                    <a:pt x="5500" y="13112"/>
                    <a:pt x="6176" y="12541"/>
                  </a:cubicBezTo>
                  <a:cubicBezTo>
                    <a:pt x="7190" y="14377"/>
                    <a:pt x="9144" y="15621"/>
                    <a:pt x="11390" y="15621"/>
                  </a:cubicBezTo>
                  <a:cubicBezTo>
                    <a:pt x="13717" y="15621"/>
                    <a:pt x="15729" y="14283"/>
                    <a:pt x="16707" y="12335"/>
                  </a:cubicBezTo>
                  <a:cubicBezTo>
                    <a:pt x="17954" y="13446"/>
                    <a:pt x="19594" y="14125"/>
                    <a:pt x="21394" y="14125"/>
                  </a:cubicBezTo>
                  <a:cubicBezTo>
                    <a:pt x="23850" y="14125"/>
                    <a:pt x="26011" y="12870"/>
                    <a:pt x="27276" y="10968"/>
                  </a:cubicBezTo>
                  <a:cubicBezTo>
                    <a:pt x="27808" y="12421"/>
                    <a:pt x="29199" y="13461"/>
                    <a:pt x="30836" y="13461"/>
                  </a:cubicBezTo>
                  <a:cubicBezTo>
                    <a:pt x="32932" y="13461"/>
                    <a:pt x="34630" y="11761"/>
                    <a:pt x="34630" y="9667"/>
                  </a:cubicBezTo>
                  <a:cubicBezTo>
                    <a:pt x="34630" y="7572"/>
                    <a:pt x="32932" y="5873"/>
                    <a:pt x="30836" y="5873"/>
                  </a:cubicBezTo>
                  <a:cubicBezTo>
                    <a:pt x="30834" y="5873"/>
                    <a:pt x="30831" y="5873"/>
                    <a:pt x="30829" y="5873"/>
                  </a:cubicBezTo>
                  <a:cubicBezTo>
                    <a:pt x="29959" y="5873"/>
                    <a:pt x="29114" y="6175"/>
                    <a:pt x="28439" y="6726"/>
                  </a:cubicBezTo>
                  <a:cubicBezTo>
                    <a:pt x="28262" y="2983"/>
                    <a:pt x="25180" y="1"/>
                    <a:pt x="2139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a:off x="2247375" y="3535788"/>
              <a:ext cx="458850" cy="250375"/>
            </a:xfrm>
            <a:custGeom>
              <a:rect b="b" l="l" r="r" t="t"/>
              <a:pathLst>
                <a:path extrusionOk="0" h="10015" w="18354">
                  <a:moveTo>
                    <a:pt x="9631" y="0"/>
                  </a:moveTo>
                  <a:cubicBezTo>
                    <a:pt x="7231" y="0"/>
                    <a:pt x="5228" y="1689"/>
                    <a:pt x="4740" y="3941"/>
                  </a:cubicBezTo>
                  <a:cubicBezTo>
                    <a:pt x="4231" y="3322"/>
                    <a:pt x="3482" y="2985"/>
                    <a:pt x="2714" y="2985"/>
                  </a:cubicBezTo>
                  <a:cubicBezTo>
                    <a:pt x="2381" y="2985"/>
                    <a:pt x="2045" y="3048"/>
                    <a:pt x="1723" y="3179"/>
                  </a:cubicBezTo>
                  <a:cubicBezTo>
                    <a:pt x="658" y="3614"/>
                    <a:pt x="1" y="4690"/>
                    <a:pt x="100" y="5836"/>
                  </a:cubicBezTo>
                  <a:cubicBezTo>
                    <a:pt x="199" y="6981"/>
                    <a:pt x="1033" y="7928"/>
                    <a:pt x="2156" y="8172"/>
                  </a:cubicBezTo>
                  <a:cubicBezTo>
                    <a:pt x="2342" y="8213"/>
                    <a:pt x="2529" y="8232"/>
                    <a:pt x="2713" y="8232"/>
                  </a:cubicBezTo>
                  <a:cubicBezTo>
                    <a:pt x="3645" y="8232"/>
                    <a:pt x="4524" y="7736"/>
                    <a:pt x="4997" y="6901"/>
                  </a:cubicBezTo>
                  <a:cubicBezTo>
                    <a:pt x="5744" y="8727"/>
                    <a:pt x="7536" y="10015"/>
                    <a:pt x="9631" y="10015"/>
                  </a:cubicBezTo>
                  <a:cubicBezTo>
                    <a:pt x="11805" y="10015"/>
                    <a:pt x="13650" y="8625"/>
                    <a:pt x="14341" y="6688"/>
                  </a:cubicBezTo>
                  <a:cubicBezTo>
                    <a:pt x="14714" y="7324"/>
                    <a:pt x="15396" y="7755"/>
                    <a:pt x="16186" y="7755"/>
                  </a:cubicBezTo>
                  <a:cubicBezTo>
                    <a:pt x="16194" y="7755"/>
                    <a:pt x="16201" y="7755"/>
                    <a:pt x="16208" y="7755"/>
                  </a:cubicBezTo>
                  <a:cubicBezTo>
                    <a:pt x="17391" y="7755"/>
                    <a:pt x="18353" y="6795"/>
                    <a:pt x="18353" y="5609"/>
                  </a:cubicBezTo>
                  <a:cubicBezTo>
                    <a:pt x="18353" y="4423"/>
                    <a:pt x="17390" y="3463"/>
                    <a:pt x="16206" y="3463"/>
                  </a:cubicBezTo>
                  <a:cubicBezTo>
                    <a:pt x="16199" y="3463"/>
                    <a:pt x="16193" y="3463"/>
                    <a:pt x="16186" y="3463"/>
                  </a:cubicBezTo>
                  <a:cubicBezTo>
                    <a:pt x="15537" y="3463"/>
                    <a:pt x="14962" y="3758"/>
                    <a:pt x="14568" y="4215"/>
                  </a:cubicBezTo>
                  <a:cubicBezTo>
                    <a:pt x="14188" y="1827"/>
                    <a:pt x="12125" y="0"/>
                    <a:pt x="963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2579550" y="3535788"/>
              <a:ext cx="457825" cy="250375"/>
            </a:xfrm>
            <a:custGeom>
              <a:rect b="b" l="l" r="r" t="t"/>
              <a:pathLst>
                <a:path extrusionOk="0" h="10015" w="18313">
                  <a:moveTo>
                    <a:pt x="16186" y="3463"/>
                  </a:moveTo>
                  <a:cubicBezTo>
                    <a:pt x="16186" y="3463"/>
                    <a:pt x="16186" y="3463"/>
                    <a:pt x="16186" y="3463"/>
                  </a:cubicBezTo>
                  <a:lnTo>
                    <a:pt x="16186" y="3463"/>
                  </a:lnTo>
                  <a:cubicBezTo>
                    <a:pt x="16187" y="3463"/>
                    <a:pt x="16187" y="3463"/>
                    <a:pt x="16187" y="3463"/>
                  </a:cubicBezTo>
                  <a:close/>
                  <a:moveTo>
                    <a:pt x="9630" y="0"/>
                  </a:moveTo>
                  <a:cubicBezTo>
                    <a:pt x="7231" y="0"/>
                    <a:pt x="5229" y="1689"/>
                    <a:pt x="4740" y="3941"/>
                  </a:cubicBezTo>
                  <a:cubicBezTo>
                    <a:pt x="4230" y="3322"/>
                    <a:pt x="3481" y="2985"/>
                    <a:pt x="2714" y="2985"/>
                  </a:cubicBezTo>
                  <a:cubicBezTo>
                    <a:pt x="2381" y="2985"/>
                    <a:pt x="2044" y="3048"/>
                    <a:pt x="1722" y="3179"/>
                  </a:cubicBezTo>
                  <a:cubicBezTo>
                    <a:pt x="659" y="3614"/>
                    <a:pt x="1" y="4690"/>
                    <a:pt x="101" y="5836"/>
                  </a:cubicBezTo>
                  <a:cubicBezTo>
                    <a:pt x="200" y="6981"/>
                    <a:pt x="1033" y="7928"/>
                    <a:pt x="2155" y="8172"/>
                  </a:cubicBezTo>
                  <a:cubicBezTo>
                    <a:pt x="2341" y="8213"/>
                    <a:pt x="2528" y="8232"/>
                    <a:pt x="2713" y="8232"/>
                  </a:cubicBezTo>
                  <a:cubicBezTo>
                    <a:pt x="3644" y="8232"/>
                    <a:pt x="4524" y="7736"/>
                    <a:pt x="4997" y="6901"/>
                  </a:cubicBezTo>
                  <a:cubicBezTo>
                    <a:pt x="5743" y="8727"/>
                    <a:pt x="7536" y="10015"/>
                    <a:pt x="9630" y="10015"/>
                  </a:cubicBezTo>
                  <a:cubicBezTo>
                    <a:pt x="11805" y="10015"/>
                    <a:pt x="13650" y="8625"/>
                    <a:pt x="14342" y="6688"/>
                  </a:cubicBezTo>
                  <a:cubicBezTo>
                    <a:pt x="14713" y="7324"/>
                    <a:pt x="15397" y="7755"/>
                    <a:pt x="16186" y="7755"/>
                  </a:cubicBezTo>
                  <a:cubicBezTo>
                    <a:pt x="17364" y="7744"/>
                    <a:pt x="18312" y="6787"/>
                    <a:pt x="18312" y="5609"/>
                  </a:cubicBezTo>
                  <a:cubicBezTo>
                    <a:pt x="18312" y="4433"/>
                    <a:pt x="17364" y="3476"/>
                    <a:pt x="16186" y="3463"/>
                  </a:cubicBezTo>
                  <a:lnTo>
                    <a:pt x="16186" y="3463"/>
                  </a:lnTo>
                  <a:cubicBezTo>
                    <a:pt x="15536" y="3464"/>
                    <a:pt x="14961" y="3758"/>
                    <a:pt x="14568" y="4215"/>
                  </a:cubicBezTo>
                  <a:cubicBezTo>
                    <a:pt x="14188" y="1827"/>
                    <a:pt x="12125" y="0"/>
                    <a:pt x="9630"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1545700" y="3375325"/>
              <a:ext cx="865800" cy="390550"/>
            </a:xfrm>
            <a:custGeom>
              <a:rect b="b" l="l" r="r" t="t"/>
              <a:pathLst>
                <a:path extrusionOk="0" h="15622" w="34632">
                  <a:moveTo>
                    <a:pt x="21395" y="1"/>
                  </a:moveTo>
                  <a:cubicBezTo>
                    <a:pt x="18310" y="1"/>
                    <a:pt x="15695" y="1981"/>
                    <a:pt x="14733" y="4738"/>
                  </a:cubicBezTo>
                  <a:cubicBezTo>
                    <a:pt x="13749" y="4070"/>
                    <a:pt x="12588" y="3712"/>
                    <a:pt x="11399" y="3712"/>
                  </a:cubicBezTo>
                  <a:cubicBezTo>
                    <a:pt x="11396" y="3712"/>
                    <a:pt x="11394" y="3712"/>
                    <a:pt x="11391" y="3712"/>
                  </a:cubicBezTo>
                  <a:cubicBezTo>
                    <a:pt x="9145" y="3712"/>
                    <a:pt x="7192" y="4956"/>
                    <a:pt x="6177" y="6792"/>
                  </a:cubicBezTo>
                  <a:cubicBezTo>
                    <a:pt x="5501" y="6221"/>
                    <a:pt x="4645" y="5909"/>
                    <a:pt x="3758" y="5909"/>
                  </a:cubicBezTo>
                  <a:cubicBezTo>
                    <a:pt x="1683" y="5909"/>
                    <a:pt x="0" y="7592"/>
                    <a:pt x="0" y="9667"/>
                  </a:cubicBezTo>
                  <a:cubicBezTo>
                    <a:pt x="0" y="11743"/>
                    <a:pt x="1683" y="13425"/>
                    <a:pt x="3758" y="13425"/>
                  </a:cubicBezTo>
                  <a:cubicBezTo>
                    <a:pt x="4645" y="13425"/>
                    <a:pt x="5501" y="13112"/>
                    <a:pt x="6177" y="12541"/>
                  </a:cubicBezTo>
                  <a:cubicBezTo>
                    <a:pt x="7192" y="14377"/>
                    <a:pt x="9145" y="15621"/>
                    <a:pt x="11391" y="15621"/>
                  </a:cubicBezTo>
                  <a:cubicBezTo>
                    <a:pt x="13719" y="15621"/>
                    <a:pt x="15729" y="14283"/>
                    <a:pt x="16709" y="12335"/>
                  </a:cubicBezTo>
                  <a:cubicBezTo>
                    <a:pt x="17956" y="13446"/>
                    <a:pt x="19594" y="14125"/>
                    <a:pt x="21395" y="14125"/>
                  </a:cubicBezTo>
                  <a:cubicBezTo>
                    <a:pt x="23850" y="14125"/>
                    <a:pt x="26013" y="12870"/>
                    <a:pt x="27278" y="10968"/>
                  </a:cubicBezTo>
                  <a:cubicBezTo>
                    <a:pt x="27808" y="12421"/>
                    <a:pt x="29199" y="13461"/>
                    <a:pt x="30837" y="13461"/>
                  </a:cubicBezTo>
                  <a:cubicBezTo>
                    <a:pt x="32932" y="13461"/>
                    <a:pt x="34631" y="11761"/>
                    <a:pt x="34631" y="9667"/>
                  </a:cubicBezTo>
                  <a:cubicBezTo>
                    <a:pt x="34631" y="7572"/>
                    <a:pt x="32933" y="5873"/>
                    <a:pt x="30837" y="5873"/>
                  </a:cubicBezTo>
                  <a:cubicBezTo>
                    <a:pt x="30835" y="5873"/>
                    <a:pt x="30833" y="5873"/>
                    <a:pt x="30831" y="5873"/>
                  </a:cubicBezTo>
                  <a:cubicBezTo>
                    <a:pt x="29959" y="5873"/>
                    <a:pt x="29115" y="6175"/>
                    <a:pt x="28441" y="6726"/>
                  </a:cubicBezTo>
                  <a:cubicBezTo>
                    <a:pt x="28263" y="2983"/>
                    <a:pt x="25182" y="1"/>
                    <a:pt x="2139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829400" y="3645325"/>
              <a:ext cx="5960425" cy="302890"/>
            </a:xfrm>
            <a:custGeom>
              <a:rect b="b" l="l" r="r" t="t"/>
              <a:pathLst>
                <a:path extrusionOk="0" h="7853" w="238417">
                  <a:moveTo>
                    <a:pt x="0" y="0"/>
                  </a:moveTo>
                  <a:lnTo>
                    <a:pt x="0" y="7852"/>
                  </a:lnTo>
                  <a:lnTo>
                    <a:pt x="238416" y="7852"/>
                  </a:lnTo>
                  <a:lnTo>
                    <a:pt x="238416" y="0"/>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a:off x="5421450" y="2376663"/>
              <a:ext cx="1148625" cy="629475"/>
            </a:xfrm>
            <a:custGeom>
              <a:rect b="b" l="l" r="r" t="t"/>
              <a:pathLst>
                <a:path extrusionOk="0" h="25179" w="45945">
                  <a:moveTo>
                    <a:pt x="84" y="0"/>
                  </a:moveTo>
                  <a:cubicBezTo>
                    <a:pt x="38" y="0"/>
                    <a:pt x="0" y="38"/>
                    <a:pt x="0" y="84"/>
                  </a:cubicBezTo>
                  <a:lnTo>
                    <a:pt x="0" y="25094"/>
                  </a:lnTo>
                  <a:cubicBezTo>
                    <a:pt x="0" y="25141"/>
                    <a:pt x="38" y="25178"/>
                    <a:pt x="84" y="25178"/>
                  </a:cubicBezTo>
                  <a:lnTo>
                    <a:pt x="45861" y="25178"/>
                  </a:lnTo>
                  <a:cubicBezTo>
                    <a:pt x="45907" y="25178"/>
                    <a:pt x="45945" y="25141"/>
                    <a:pt x="45945" y="25094"/>
                  </a:cubicBezTo>
                  <a:lnTo>
                    <a:pt x="45945" y="84"/>
                  </a:lnTo>
                  <a:cubicBezTo>
                    <a:pt x="45945" y="38"/>
                    <a:pt x="45907" y="0"/>
                    <a:pt x="45861"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5479725" y="2434963"/>
              <a:ext cx="1032050" cy="512875"/>
            </a:xfrm>
            <a:custGeom>
              <a:rect b="b" l="l" r="r" t="t"/>
              <a:pathLst>
                <a:path extrusionOk="0" h="20515" w="41282">
                  <a:moveTo>
                    <a:pt x="1" y="0"/>
                  </a:moveTo>
                  <a:lnTo>
                    <a:pt x="1" y="20514"/>
                  </a:lnTo>
                  <a:lnTo>
                    <a:pt x="41282" y="20514"/>
                  </a:lnTo>
                  <a:lnTo>
                    <a:pt x="412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5593850" y="2519288"/>
              <a:ext cx="56750" cy="90775"/>
            </a:xfrm>
            <a:custGeom>
              <a:rect b="b" l="l" r="r" t="t"/>
              <a:pathLst>
                <a:path extrusionOk="0" h="3631" w="2270">
                  <a:moveTo>
                    <a:pt x="286" y="0"/>
                  </a:moveTo>
                  <a:cubicBezTo>
                    <a:pt x="128" y="0"/>
                    <a:pt x="1" y="128"/>
                    <a:pt x="1" y="286"/>
                  </a:cubicBezTo>
                  <a:lnTo>
                    <a:pt x="1" y="3345"/>
                  </a:lnTo>
                  <a:cubicBezTo>
                    <a:pt x="1" y="3503"/>
                    <a:pt x="128" y="3631"/>
                    <a:pt x="286" y="3631"/>
                  </a:cubicBezTo>
                  <a:cubicBezTo>
                    <a:pt x="445" y="3631"/>
                    <a:pt x="575" y="3503"/>
                    <a:pt x="576" y="3345"/>
                  </a:cubicBezTo>
                  <a:lnTo>
                    <a:pt x="576" y="2101"/>
                  </a:lnTo>
                  <a:lnTo>
                    <a:pt x="1784" y="2101"/>
                  </a:lnTo>
                  <a:cubicBezTo>
                    <a:pt x="1940" y="2096"/>
                    <a:pt x="2065" y="1969"/>
                    <a:pt x="2065" y="1812"/>
                  </a:cubicBezTo>
                  <a:cubicBezTo>
                    <a:pt x="2065" y="1656"/>
                    <a:pt x="1940" y="1528"/>
                    <a:pt x="1784" y="1525"/>
                  </a:cubicBezTo>
                  <a:lnTo>
                    <a:pt x="576" y="1525"/>
                  </a:lnTo>
                  <a:lnTo>
                    <a:pt x="576" y="576"/>
                  </a:lnTo>
                  <a:lnTo>
                    <a:pt x="1983" y="576"/>
                  </a:lnTo>
                  <a:cubicBezTo>
                    <a:pt x="2140" y="576"/>
                    <a:pt x="2270" y="447"/>
                    <a:pt x="2270" y="287"/>
                  </a:cubicBezTo>
                  <a:cubicBezTo>
                    <a:pt x="2270" y="130"/>
                    <a:pt x="2140" y="0"/>
                    <a:pt x="1983"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5665650" y="2516688"/>
              <a:ext cx="93125" cy="93400"/>
            </a:xfrm>
            <a:custGeom>
              <a:rect b="b" l="l" r="r" t="t"/>
              <a:pathLst>
                <a:path extrusionOk="0" h="3736" w="3725">
                  <a:moveTo>
                    <a:pt x="1778" y="593"/>
                  </a:moveTo>
                  <a:cubicBezTo>
                    <a:pt x="1781" y="593"/>
                    <a:pt x="1785" y="593"/>
                    <a:pt x="1788" y="593"/>
                  </a:cubicBezTo>
                  <a:cubicBezTo>
                    <a:pt x="2099" y="593"/>
                    <a:pt x="2389" y="726"/>
                    <a:pt x="2607" y="961"/>
                  </a:cubicBezTo>
                  <a:cubicBezTo>
                    <a:pt x="2834" y="1207"/>
                    <a:pt x="2960" y="1532"/>
                    <a:pt x="2960" y="1868"/>
                  </a:cubicBezTo>
                  <a:cubicBezTo>
                    <a:pt x="2960" y="2220"/>
                    <a:pt x="2819" y="2547"/>
                    <a:pt x="2607" y="2770"/>
                  </a:cubicBezTo>
                  <a:cubicBezTo>
                    <a:pt x="2389" y="3003"/>
                    <a:pt x="2099" y="3143"/>
                    <a:pt x="1788" y="3143"/>
                  </a:cubicBezTo>
                  <a:cubicBezTo>
                    <a:pt x="1455" y="3143"/>
                    <a:pt x="1166" y="3003"/>
                    <a:pt x="948" y="2770"/>
                  </a:cubicBezTo>
                  <a:cubicBezTo>
                    <a:pt x="730" y="2547"/>
                    <a:pt x="595" y="2220"/>
                    <a:pt x="595" y="1868"/>
                  </a:cubicBezTo>
                  <a:cubicBezTo>
                    <a:pt x="595" y="1515"/>
                    <a:pt x="730" y="1188"/>
                    <a:pt x="948" y="961"/>
                  </a:cubicBezTo>
                  <a:cubicBezTo>
                    <a:pt x="1161" y="726"/>
                    <a:pt x="1461" y="593"/>
                    <a:pt x="1778" y="593"/>
                  </a:cubicBezTo>
                  <a:close/>
                  <a:moveTo>
                    <a:pt x="1787" y="1"/>
                  </a:moveTo>
                  <a:cubicBezTo>
                    <a:pt x="1304" y="1"/>
                    <a:pt x="844" y="202"/>
                    <a:pt x="517" y="557"/>
                  </a:cubicBezTo>
                  <a:cubicBezTo>
                    <a:pt x="183" y="911"/>
                    <a:pt x="0" y="1382"/>
                    <a:pt x="3" y="1868"/>
                  </a:cubicBezTo>
                  <a:cubicBezTo>
                    <a:pt x="3" y="2382"/>
                    <a:pt x="195" y="2843"/>
                    <a:pt x="517" y="3180"/>
                  </a:cubicBezTo>
                  <a:cubicBezTo>
                    <a:pt x="846" y="3532"/>
                    <a:pt x="1306" y="3733"/>
                    <a:pt x="1787" y="3736"/>
                  </a:cubicBezTo>
                  <a:cubicBezTo>
                    <a:pt x="2264" y="3736"/>
                    <a:pt x="2721" y="3518"/>
                    <a:pt x="3026" y="3180"/>
                  </a:cubicBezTo>
                  <a:cubicBezTo>
                    <a:pt x="3725" y="2445"/>
                    <a:pt x="3725" y="1291"/>
                    <a:pt x="3026" y="557"/>
                  </a:cubicBezTo>
                  <a:cubicBezTo>
                    <a:pt x="2711" y="205"/>
                    <a:pt x="2260" y="4"/>
                    <a:pt x="1787"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5778150" y="2519288"/>
              <a:ext cx="63150" cy="90775"/>
            </a:xfrm>
            <a:custGeom>
              <a:rect b="b" l="l" r="r" t="t"/>
              <a:pathLst>
                <a:path extrusionOk="0" h="3631" w="2526">
                  <a:moveTo>
                    <a:pt x="1216" y="576"/>
                  </a:moveTo>
                  <a:cubicBezTo>
                    <a:pt x="1512" y="576"/>
                    <a:pt x="1752" y="818"/>
                    <a:pt x="1749" y="1115"/>
                  </a:cubicBezTo>
                  <a:cubicBezTo>
                    <a:pt x="1748" y="1408"/>
                    <a:pt x="1509" y="1644"/>
                    <a:pt x="1216" y="1644"/>
                  </a:cubicBezTo>
                  <a:lnTo>
                    <a:pt x="577" y="1644"/>
                  </a:lnTo>
                  <a:lnTo>
                    <a:pt x="577" y="576"/>
                  </a:lnTo>
                  <a:close/>
                  <a:moveTo>
                    <a:pt x="284" y="0"/>
                  </a:moveTo>
                  <a:cubicBezTo>
                    <a:pt x="126" y="0"/>
                    <a:pt x="0" y="127"/>
                    <a:pt x="2" y="286"/>
                  </a:cubicBezTo>
                  <a:lnTo>
                    <a:pt x="2" y="3345"/>
                  </a:lnTo>
                  <a:cubicBezTo>
                    <a:pt x="2" y="3503"/>
                    <a:pt x="129" y="3631"/>
                    <a:pt x="287" y="3631"/>
                  </a:cubicBezTo>
                  <a:cubicBezTo>
                    <a:pt x="446" y="3631"/>
                    <a:pt x="576" y="3504"/>
                    <a:pt x="577" y="3345"/>
                  </a:cubicBezTo>
                  <a:lnTo>
                    <a:pt x="577" y="2220"/>
                  </a:lnTo>
                  <a:lnTo>
                    <a:pt x="1190" y="2220"/>
                  </a:lnTo>
                  <a:cubicBezTo>
                    <a:pt x="1292" y="2245"/>
                    <a:pt x="1390" y="2287"/>
                    <a:pt x="1480" y="2344"/>
                  </a:cubicBezTo>
                  <a:cubicBezTo>
                    <a:pt x="1542" y="2386"/>
                    <a:pt x="1603" y="2439"/>
                    <a:pt x="1635" y="2495"/>
                  </a:cubicBezTo>
                  <a:cubicBezTo>
                    <a:pt x="1671" y="2552"/>
                    <a:pt x="1692" y="2619"/>
                    <a:pt x="1698" y="2718"/>
                  </a:cubicBezTo>
                  <a:cubicBezTo>
                    <a:pt x="1698" y="3004"/>
                    <a:pt x="1734" y="3190"/>
                    <a:pt x="1806" y="3341"/>
                  </a:cubicBezTo>
                  <a:cubicBezTo>
                    <a:pt x="1845" y="3414"/>
                    <a:pt x="1902" y="3476"/>
                    <a:pt x="1973" y="3522"/>
                  </a:cubicBezTo>
                  <a:cubicBezTo>
                    <a:pt x="2031" y="3559"/>
                    <a:pt x="2099" y="3578"/>
                    <a:pt x="2167" y="3578"/>
                  </a:cubicBezTo>
                  <a:cubicBezTo>
                    <a:pt x="2169" y="3578"/>
                    <a:pt x="2172" y="3578"/>
                    <a:pt x="2174" y="3578"/>
                  </a:cubicBezTo>
                  <a:lnTo>
                    <a:pt x="2180" y="3578"/>
                  </a:lnTo>
                  <a:cubicBezTo>
                    <a:pt x="2218" y="3578"/>
                    <a:pt x="2257" y="3573"/>
                    <a:pt x="2295" y="3563"/>
                  </a:cubicBezTo>
                  <a:cubicBezTo>
                    <a:pt x="2445" y="3513"/>
                    <a:pt x="2526" y="3350"/>
                    <a:pt x="2475" y="3201"/>
                  </a:cubicBezTo>
                  <a:cubicBezTo>
                    <a:pt x="2446" y="3115"/>
                    <a:pt x="2379" y="3051"/>
                    <a:pt x="2295" y="3023"/>
                  </a:cubicBezTo>
                  <a:cubicBezTo>
                    <a:pt x="2275" y="2923"/>
                    <a:pt x="2268" y="2821"/>
                    <a:pt x="2274" y="2717"/>
                  </a:cubicBezTo>
                  <a:cubicBezTo>
                    <a:pt x="2274" y="2517"/>
                    <a:pt x="2215" y="2322"/>
                    <a:pt x="2102" y="2158"/>
                  </a:cubicBezTo>
                  <a:cubicBezTo>
                    <a:pt x="2053" y="2084"/>
                    <a:pt x="1991" y="2020"/>
                    <a:pt x="1920" y="1966"/>
                  </a:cubicBezTo>
                  <a:cubicBezTo>
                    <a:pt x="2170" y="1758"/>
                    <a:pt x="2325" y="1458"/>
                    <a:pt x="2325" y="1115"/>
                  </a:cubicBezTo>
                  <a:cubicBezTo>
                    <a:pt x="2329" y="500"/>
                    <a:pt x="1832" y="0"/>
                    <a:pt x="1219" y="0"/>
                  </a:cubicBezTo>
                  <a:cubicBezTo>
                    <a:pt x="1218" y="0"/>
                    <a:pt x="1217" y="0"/>
                    <a:pt x="1216" y="0"/>
                  </a:cubicBezTo>
                  <a:lnTo>
                    <a:pt x="287" y="0"/>
                  </a:lnTo>
                  <a:cubicBezTo>
                    <a:pt x="286" y="0"/>
                    <a:pt x="285" y="0"/>
                    <a:pt x="284"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5593750" y="2638813"/>
              <a:ext cx="158275" cy="227275"/>
            </a:xfrm>
            <a:custGeom>
              <a:rect b="b" l="l" r="r" t="t"/>
              <a:pathLst>
                <a:path extrusionOk="0" h="9091" w="6331">
                  <a:moveTo>
                    <a:pt x="3044" y="1441"/>
                  </a:moveTo>
                  <a:cubicBezTo>
                    <a:pt x="3785" y="1441"/>
                    <a:pt x="4382" y="2039"/>
                    <a:pt x="4382" y="2792"/>
                  </a:cubicBezTo>
                  <a:cubicBezTo>
                    <a:pt x="4382" y="3519"/>
                    <a:pt x="3785" y="4117"/>
                    <a:pt x="3044" y="4117"/>
                  </a:cubicBezTo>
                  <a:lnTo>
                    <a:pt x="1447" y="4117"/>
                  </a:lnTo>
                  <a:lnTo>
                    <a:pt x="1447" y="1441"/>
                  </a:lnTo>
                  <a:close/>
                  <a:moveTo>
                    <a:pt x="708" y="0"/>
                  </a:moveTo>
                  <a:cubicBezTo>
                    <a:pt x="316" y="0"/>
                    <a:pt x="0" y="321"/>
                    <a:pt x="5" y="714"/>
                  </a:cubicBezTo>
                  <a:lnTo>
                    <a:pt x="5" y="8377"/>
                  </a:lnTo>
                  <a:cubicBezTo>
                    <a:pt x="5" y="8771"/>
                    <a:pt x="325" y="9091"/>
                    <a:pt x="718" y="9091"/>
                  </a:cubicBezTo>
                  <a:cubicBezTo>
                    <a:pt x="1121" y="9091"/>
                    <a:pt x="1446" y="8766"/>
                    <a:pt x="1446" y="8377"/>
                  </a:cubicBezTo>
                  <a:lnTo>
                    <a:pt x="1446" y="5558"/>
                  </a:lnTo>
                  <a:lnTo>
                    <a:pt x="2978" y="5558"/>
                  </a:lnTo>
                  <a:cubicBezTo>
                    <a:pt x="3095" y="5584"/>
                    <a:pt x="3434" y="5689"/>
                    <a:pt x="3705" y="5871"/>
                  </a:cubicBezTo>
                  <a:cubicBezTo>
                    <a:pt x="3862" y="5975"/>
                    <a:pt x="4018" y="6104"/>
                    <a:pt x="4096" y="6247"/>
                  </a:cubicBezTo>
                  <a:cubicBezTo>
                    <a:pt x="4186" y="6389"/>
                    <a:pt x="4239" y="6559"/>
                    <a:pt x="4251" y="6806"/>
                  </a:cubicBezTo>
                  <a:cubicBezTo>
                    <a:pt x="4251" y="7519"/>
                    <a:pt x="4343" y="7988"/>
                    <a:pt x="4524" y="8364"/>
                  </a:cubicBezTo>
                  <a:cubicBezTo>
                    <a:pt x="4628" y="8545"/>
                    <a:pt x="4771" y="8715"/>
                    <a:pt x="4941" y="8819"/>
                  </a:cubicBezTo>
                  <a:cubicBezTo>
                    <a:pt x="5090" y="8912"/>
                    <a:pt x="5263" y="8962"/>
                    <a:pt x="5439" y="8962"/>
                  </a:cubicBezTo>
                  <a:cubicBezTo>
                    <a:pt x="5442" y="8962"/>
                    <a:pt x="5444" y="8962"/>
                    <a:pt x="5447" y="8962"/>
                  </a:cubicBezTo>
                  <a:lnTo>
                    <a:pt x="5460" y="8962"/>
                  </a:lnTo>
                  <a:cubicBezTo>
                    <a:pt x="5557" y="8960"/>
                    <a:pt x="5653" y="8948"/>
                    <a:pt x="5746" y="8923"/>
                  </a:cubicBezTo>
                  <a:cubicBezTo>
                    <a:pt x="6123" y="8793"/>
                    <a:pt x="6330" y="8391"/>
                    <a:pt x="6201" y="8014"/>
                  </a:cubicBezTo>
                  <a:cubicBezTo>
                    <a:pt x="6128" y="7802"/>
                    <a:pt x="5959" y="7638"/>
                    <a:pt x="5746" y="7572"/>
                  </a:cubicBezTo>
                  <a:cubicBezTo>
                    <a:pt x="5719" y="7443"/>
                    <a:pt x="5680" y="7196"/>
                    <a:pt x="5693" y="6806"/>
                  </a:cubicBezTo>
                  <a:cubicBezTo>
                    <a:pt x="5696" y="6305"/>
                    <a:pt x="5548" y="5817"/>
                    <a:pt x="5265" y="5404"/>
                  </a:cubicBezTo>
                  <a:cubicBezTo>
                    <a:pt x="5140" y="5219"/>
                    <a:pt x="4987" y="5057"/>
                    <a:pt x="4810" y="4923"/>
                  </a:cubicBezTo>
                  <a:cubicBezTo>
                    <a:pt x="5433" y="4403"/>
                    <a:pt x="5823" y="3650"/>
                    <a:pt x="5823" y="2792"/>
                  </a:cubicBezTo>
                  <a:cubicBezTo>
                    <a:pt x="5823" y="1248"/>
                    <a:pt x="4589" y="0"/>
                    <a:pt x="3043" y="0"/>
                  </a:cubicBezTo>
                  <a:lnTo>
                    <a:pt x="718" y="0"/>
                  </a:lnTo>
                  <a:cubicBezTo>
                    <a:pt x="715" y="0"/>
                    <a:pt x="711" y="0"/>
                    <a:pt x="70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5801175" y="2638813"/>
              <a:ext cx="142000" cy="227275"/>
            </a:xfrm>
            <a:custGeom>
              <a:rect b="b" l="l" r="r" t="t"/>
              <a:pathLst>
                <a:path extrusionOk="0" h="9091" w="5680">
                  <a:moveTo>
                    <a:pt x="708" y="0"/>
                  </a:moveTo>
                  <a:cubicBezTo>
                    <a:pt x="316" y="0"/>
                    <a:pt x="0" y="321"/>
                    <a:pt x="5" y="714"/>
                  </a:cubicBezTo>
                  <a:lnTo>
                    <a:pt x="5" y="8377"/>
                  </a:lnTo>
                  <a:cubicBezTo>
                    <a:pt x="5" y="8771"/>
                    <a:pt x="323" y="9091"/>
                    <a:pt x="717" y="9091"/>
                  </a:cubicBezTo>
                  <a:cubicBezTo>
                    <a:pt x="718" y="9091"/>
                    <a:pt x="719" y="9091"/>
                    <a:pt x="720" y="9091"/>
                  </a:cubicBezTo>
                  <a:lnTo>
                    <a:pt x="732" y="9077"/>
                  </a:lnTo>
                  <a:cubicBezTo>
                    <a:pt x="732" y="9077"/>
                    <a:pt x="732" y="9091"/>
                    <a:pt x="759" y="9091"/>
                  </a:cubicBezTo>
                  <a:lnTo>
                    <a:pt x="4966" y="9091"/>
                  </a:lnTo>
                  <a:cubicBezTo>
                    <a:pt x="5342" y="9091"/>
                    <a:pt x="5680" y="8766"/>
                    <a:pt x="5680" y="8377"/>
                  </a:cubicBezTo>
                  <a:cubicBezTo>
                    <a:pt x="5680" y="7974"/>
                    <a:pt x="5343" y="7650"/>
                    <a:pt x="4966" y="7650"/>
                  </a:cubicBezTo>
                  <a:lnTo>
                    <a:pt x="1447" y="7650"/>
                  </a:lnTo>
                  <a:lnTo>
                    <a:pt x="1447" y="5259"/>
                  </a:lnTo>
                  <a:lnTo>
                    <a:pt x="4473" y="5259"/>
                  </a:lnTo>
                  <a:cubicBezTo>
                    <a:pt x="4862" y="5259"/>
                    <a:pt x="5187" y="4935"/>
                    <a:pt x="5187" y="4532"/>
                  </a:cubicBezTo>
                  <a:cubicBezTo>
                    <a:pt x="5187" y="4157"/>
                    <a:pt x="4862" y="3818"/>
                    <a:pt x="4473" y="3818"/>
                  </a:cubicBezTo>
                  <a:lnTo>
                    <a:pt x="1447" y="3818"/>
                  </a:lnTo>
                  <a:lnTo>
                    <a:pt x="1447" y="1441"/>
                  </a:lnTo>
                  <a:lnTo>
                    <a:pt x="4966" y="1441"/>
                  </a:lnTo>
                  <a:cubicBezTo>
                    <a:pt x="5342" y="1441"/>
                    <a:pt x="5680" y="1117"/>
                    <a:pt x="5680" y="714"/>
                  </a:cubicBezTo>
                  <a:cubicBezTo>
                    <a:pt x="5680" y="311"/>
                    <a:pt x="5343" y="0"/>
                    <a:pt x="4966" y="0"/>
                  </a:cubicBezTo>
                  <a:lnTo>
                    <a:pt x="718" y="0"/>
                  </a:lnTo>
                  <a:cubicBezTo>
                    <a:pt x="715" y="0"/>
                    <a:pt x="711" y="0"/>
                    <a:pt x="70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5993825" y="2641063"/>
              <a:ext cx="172400" cy="225025"/>
            </a:xfrm>
            <a:custGeom>
              <a:rect b="b" l="l" r="r" t="t"/>
              <a:pathLst>
                <a:path extrusionOk="0" h="9001" w="6896">
                  <a:moveTo>
                    <a:pt x="719" y="0"/>
                  </a:moveTo>
                  <a:cubicBezTo>
                    <a:pt x="574" y="0"/>
                    <a:pt x="427" y="43"/>
                    <a:pt x="298" y="130"/>
                  </a:cubicBezTo>
                  <a:cubicBezTo>
                    <a:pt x="109" y="270"/>
                    <a:pt x="1" y="493"/>
                    <a:pt x="11" y="728"/>
                  </a:cubicBezTo>
                  <a:lnTo>
                    <a:pt x="11" y="8287"/>
                  </a:lnTo>
                  <a:cubicBezTo>
                    <a:pt x="11" y="8682"/>
                    <a:pt x="331" y="9001"/>
                    <a:pt x="725" y="9001"/>
                  </a:cubicBezTo>
                  <a:cubicBezTo>
                    <a:pt x="1102" y="9001"/>
                    <a:pt x="1427" y="8676"/>
                    <a:pt x="1427" y="8287"/>
                  </a:cubicBezTo>
                  <a:lnTo>
                    <a:pt x="1428" y="2898"/>
                  </a:lnTo>
                  <a:lnTo>
                    <a:pt x="5584" y="8663"/>
                  </a:lnTo>
                  <a:cubicBezTo>
                    <a:pt x="5602" y="8693"/>
                    <a:pt x="5623" y="8718"/>
                    <a:pt x="5649" y="8741"/>
                  </a:cubicBezTo>
                  <a:cubicBezTo>
                    <a:pt x="5780" y="8897"/>
                    <a:pt x="5973" y="9001"/>
                    <a:pt x="6182" y="9001"/>
                  </a:cubicBezTo>
                  <a:cubicBezTo>
                    <a:pt x="6574" y="8996"/>
                    <a:pt x="6891" y="8679"/>
                    <a:pt x="6896" y="8287"/>
                  </a:cubicBezTo>
                  <a:lnTo>
                    <a:pt x="6896" y="741"/>
                  </a:lnTo>
                  <a:cubicBezTo>
                    <a:pt x="6896" y="364"/>
                    <a:pt x="6571" y="40"/>
                    <a:pt x="6182" y="40"/>
                  </a:cubicBezTo>
                  <a:cubicBezTo>
                    <a:pt x="5796" y="43"/>
                    <a:pt x="5484" y="355"/>
                    <a:pt x="5481" y="741"/>
                  </a:cubicBezTo>
                  <a:lnTo>
                    <a:pt x="5481" y="6092"/>
                  </a:lnTo>
                  <a:lnTo>
                    <a:pt x="1284" y="286"/>
                  </a:lnTo>
                  <a:cubicBezTo>
                    <a:pt x="1152" y="98"/>
                    <a:pt x="938" y="0"/>
                    <a:pt x="71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6223125" y="2638813"/>
              <a:ext cx="174550" cy="227275"/>
            </a:xfrm>
            <a:custGeom>
              <a:rect b="b" l="l" r="r" t="t"/>
              <a:pathLst>
                <a:path extrusionOk="0" h="9091" w="6982">
                  <a:moveTo>
                    <a:pt x="709" y="0"/>
                  </a:moveTo>
                  <a:cubicBezTo>
                    <a:pt x="317" y="0"/>
                    <a:pt x="0" y="321"/>
                    <a:pt x="6" y="714"/>
                  </a:cubicBezTo>
                  <a:cubicBezTo>
                    <a:pt x="6" y="1103"/>
                    <a:pt x="317" y="1441"/>
                    <a:pt x="720" y="1441"/>
                  </a:cubicBezTo>
                  <a:lnTo>
                    <a:pt x="2774" y="1441"/>
                  </a:lnTo>
                  <a:lnTo>
                    <a:pt x="2774" y="8377"/>
                  </a:lnTo>
                  <a:cubicBezTo>
                    <a:pt x="2773" y="8772"/>
                    <a:pt x="3093" y="9091"/>
                    <a:pt x="3488" y="9091"/>
                  </a:cubicBezTo>
                  <a:cubicBezTo>
                    <a:pt x="3491" y="9091"/>
                    <a:pt x="3495" y="9091"/>
                    <a:pt x="3499" y="9091"/>
                  </a:cubicBezTo>
                  <a:cubicBezTo>
                    <a:pt x="3890" y="9091"/>
                    <a:pt x="4206" y="8770"/>
                    <a:pt x="4201" y="8377"/>
                  </a:cubicBezTo>
                  <a:lnTo>
                    <a:pt x="4201" y="1441"/>
                  </a:lnTo>
                  <a:lnTo>
                    <a:pt x="6266" y="1441"/>
                  </a:lnTo>
                  <a:cubicBezTo>
                    <a:pt x="6657" y="1441"/>
                    <a:pt x="6981" y="1103"/>
                    <a:pt x="6980" y="714"/>
                  </a:cubicBezTo>
                  <a:cubicBezTo>
                    <a:pt x="6981" y="320"/>
                    <a:pt x="6663" y="0"/>
                    <a:pt x="6269" y="0"/>
                  </a:cubicBezTo>
                  <a:cubicBezTo>
                    <a:pt x="6268" y="0"/>
                    <a:pt x="6267" y="0"/>
                    <a:pt x="6266" y="0"/>
                  </a:cubicBezTo>
                  <a:lnTo>
                    <a:pt x="720" y="0"/>
                  </a:lnTo>
                  <a:cubicBezTo>
                    <a:pt x="716" y="0"/>
                    <a:pt x="713" y="0"/>
                    <a:pt x="70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4"/>
          <p:cNvGrpSpPr/>
          <p:nvPr/>
        </p:nvGrpSpPr>
        <p:grpSpPr>
          <a:xfrm>
            <a:off x="7409420" y="3250289"/>
            <a:ext cx="346641" cy="1171445"/>
            <a:chOff x="2551825" y="238125"/>
            <a:chExt cx="1107125" cy="3681475"/>
          </a:xfrm>
        </p:grpSpPr>
        <p:sp>
          <p:nvSpPr>
            <p:cNvPr id="509" name="Google Shape;509;p44"/>
            <p:cNvSpPr/>
            <p:nvPr/>
          </p:nvSpPr>
          <p:spPr>
            <a:xfrm>
              <a:off x="2717875" y="1937350"/>
              <a:ext cx="764850" cy="669725"/>
            </a:xfrm>
            <a:custGeom>
              <a:rect b="b" l="l" r="r" t="t"/>
              <a:pathLst>
                <a:path extrusionOk="0" h="26789" w="30594">
                  <a:moveTo>
                    <a:pt x="991" y="1"/>
                  </a:moveTo>
                  <a:cubicBezTo>
                    <a:pt x="688" y="5067"/>
                    <a:pt x="536" y="19037"/>
                    <a:pt x="0" y="26789"/>
                  </a:cubicBezTo>
                  <a:lnTo>
                    <a:pt x="11462" y="26789"/>
                  </a:lnTo>
                  <a:lnTo>
                    <a:pt x="14635" y="11438"/>
                  </a:lnTo>
                  <a:lnTo>
                    <a:pt x="16645" y="11476"/>
                  </a:lnTo>
                  <a:lnTo>
                    <a:pt x="17995" y="26789"/>
                  </a:lnTo>
                  <a:lnTo>
                    <a:pt x="30376" y="26789"/>
                  </a:lnTo>
                  <a:cubicBezTo>
                    <a:pt x="30565" y="19993"/>
                    <a:pt x="30593" y="7122"/>
                    <a:pt x="30353" y="786"/>
                  </a:cubicBezTo>
                  <a:lnTo>
                    <a:pt x="99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2551825" y="2581925"/>
              <a:ext cx="452625" cy="1337675"/>
            </a:xfrm>
            <a:custGeom>
              <a:rect b="b" l="l" r="r" t="t"/>
              <a:pathLst>
                <a:path extrusionOk="0" h="53507" w="18105">
                  <a:moveTo>
                    <a:pt x="11767" y="1"/>
                  </a:moveTo>
                  <a:lnTo>
                    <a:pt x="6642" y="1006"/>
                  </a:lnTo>
                  <a:cubicBezTo>
                    <a:pt x="5472" y="22682"/>
                    <a:pt x="4373" y="50267"/>
                    <a:pt x="4373" y="50267"/>
                  </a:cubicBezTo>
                  <a:lnTo>
                    <a:pt x="0" y="53507"/>
                  </a:lnTo>
                  <a:lnTo>
                    <a:pt x="6827" y="53507"/>
                  </a:lnTo>
                  <a:lnTo>
                    <a:pt x="18104" y="1007"/>
                  </a:lnTo>
                  <a:lnTo>
                    <a:pt x="11767"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3167725" y="2481275"/>
              <a:ext cx="309575" cy="1438325"/>
            </a:xfrm>
            <a:custGeom>
              <a:rect b="b" l="l" r="r" t="t"/>
              <a:pathLst>
                <a:path extrusionOk="0" h="57533" w="12383">
                  <a:moveTo>
                    <a:pt x="3233" y="1"/>
                  </a:moveTo>
                  <a:lnTo>
                    <a:pt x="1" y="5032"/>
                  </a:lnTo>
                  <a:lnTo>
                    <a:pt x="5425" y="57533"/>
                  </a:lnTo>
                  <a:lnTo>
                    <a:pt x="12254" y="57533"/>
                  </a:lnTo>
                  <a:lnTo>
                    <a:pt x="8369" y="54580"/>
                  </a:lnTo>
                  <a:cubicBezTo>
                    <a:pt x="8369" y="54580"/>
                    <a:pt x="11813" y="30143"/>
                    <a:pt x="12382" y="5032"/>
                  </a:cubicBezTo>
                  <a:lnTo>
                    <a:pt x="3233"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3061825" y="2006125"/>
              <a:ext cx="56725" cy="171775"/>
            </a:xfrm>
            <a:custGeom>
              <a:rect b="b" l="l" r="r" t="t"/>
              <a:pathLst>
                <a:path extrusionOk="0" h="6871" w="2269">
                  <a:moveTo>
                    <a:pt x="280" y="0"/>
                  </a:moveTo>
                  <a:cubicBezTo>
                    <a:pt x="258" y="0"/>
                    <a:pt x="237" y="3"/>
                    <a:pt x="215" y="9"/>
                  </a:cubicBezTo>
                  <a:cubicBezTo>
                    <a:pt x="81" y="44"/>
                    <a:pt x="1" y="182"/>
                    <a:pt x="37" y="316"/>
                  </a:cubicBezTo>
                  <a:lnTo>
                    <a:pt x="1741" y="6684"/>
                  </a:lnTo>
                  <a:cubicBezTo>
                    <a:pt x="1771" y="6793"/>
                    <a:pt x="1870" y="6871"/>
                    <a:pt x="1984" y="6871"/>
                  </a:cubicBezTo>
                  <a:cubicBezTo>
                    <a:pt x="2149" y="6869"/>
                    <a:pt x="2269" y="6713"/>
                    <a:pt x="2228" y="6553"/>
                  </a:cubicBezTo>
                  <a:lnTo>
                    <a:pt x="524" y="188"/>
                  </a:lnTo>
                  <a:cubicBezTo>
                    <a:pt x="494" y="74"/>
                    <a:pt x="391" y="0"/>
                    <a:pt x="280"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2583225" y="745700"/>
              <a:ext cx="1075725" cy="1295400"/>
            </a:xfrm>
            <a:custGeom>
              <a:rect b="b" l="l" r="r" t="t"/>
              <a:pathLst>
                <a:path extrusionOk="0" h="51816" w="43029">
                  <a:moveTo>
                    <a:pt x="19346" y="185"/>
                  </a:moveTo>
                  <a:cubicBezTo>
                    <a:pt x="16833" y="185"/>
                    <a:pt x="4260" y="6915"/>
                    <a:pt x="3949" y="8482"/>
                  </a:cubicBezTo>
                  <a:cubicBezTo>
                    <a:pt x="3364" y="11416"/>
                    <a:pt x="1933" y="18406"/>
                    <a:pt x="1468" y="21337"/>
                  </a:cubicBezTo>
                  <a:cubicBezTo>
                    <a:pt x="0" y="30562"/>
                    <a:pt x="1097" y="41139"/>
                    <a:pt x="2638" y="50055"/>
                  </a:cubicBezTo>
                  <a:lnTo>
                    <a:pt x="6377" y="47667"/>
                  </a:lnTo>
                  <a:lnTo>
                    <a:pt x="34243" y="49864"/>
                  </a:lnTo>
                  <a:lnTo>
                    <a:pt x="38089" y="51816"/>
                  </a:lnTo>
                  <a:cubicBezTo>
                    <a:pt x="38089" y="51816"/>
                    <a:pt x="41260" y="41800"/>
                    <a:pt x="42515" y="36114"/>
                  </a:cubicBezTo>
                  <a:cubicBezTo>
                    <a:pt x="43029" y="33783"/>
                    <a:pt x="40674" y="9395"/>
                    <a:pt x="39164" y="7558"/>
                  </a:cubicBezTo>
                  <a:cubicBezTo>
                    <a:pt x="37655" y="5723"/>
                    <a:pt x="30509" y="1758"/>
                    <a:pt x="26434" y="826"/>
                  </a:cubicBezTo>
                  <a:cubicBezTo>
                    <a:pt x="22826" y="0"/>
                    <a:pt x="21753" y="324"/>
                    <a:pt x="19419" y="187"/>
                  </a:cubicBezTo>
                  <a:cubicBezTo>
                    <a:pt x="19396" y="186"/>
                    <a:pt x="19372" y="185"/>
                    <a:pt x="19346" y="185"/>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2865800" y="1448650"/>
              <a:ext cx="328825" cy="278625"/>
            </a:xfrm>
            <a:custGeom>
              <a:rect b="b" l="l" r="r" t="t"/>
              <a:pathLst>
                <a:path extrusionOk="0" h="11145" w="13153">
                  <a:moveTo>
                    <a:pt x="12869" y="0"/>
                  </a:moveTo>
                  <a:cubicBezTo>
                    <a:pt x="12794" y="0"/>
                    <a:pt x="12719" y="34"/>
                    <a:pt x="12668" y="97"/>
                  </a:cubicBezTo>
                  <a:cubicBezTo>
                    <a:pt x="9305" y="4461"/>
                    <a:pt x="5004" y="8117"/>
                    <a:pt x="231" y="10669"/>
                  </a:cubicBezTo>
                  <a:cubicBezTo>
                    <a:pt x="0" y="10793"/>
                    <a:pt x="87" y="11143"/>
                    <a:pt x="349" y="11144"/>
                  </a:cubicBezTo>
                  <a:cubicBezTo>
                    <a:pt x="391" y="11143"/>
                    <a:pt x="432" y="11133"/>
                    <a:pt x="468" y="11114"/>
                  </a:cubicBezTo>
                  <a:cubicBezTo>
                    <a:pt x="5304" y="8528"/>
                    <a:pt x="9661" y="4823"/>
                    <a:pt x="13067" y="405"/>
                  </a:cubicBezTo>
                  <a:cubicBezTo>
                    <a:pt x="13152" y="294"/>
                    <a:pt x="13132" y="137"/>
                    <a:pt x="13022" y="51"/>
                  </a:cubicBezTo>
                  <a:cubicBezTo>
                    <a:pt x="12976" y="17"/>
                    <a:pt x="12922" y="0"/>
                    <a:pt x="12869"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3079100" y="1487625"/>
              <a:ext cx="192600" cy="321725"/>
            </a:xfrm>
            <a:custGeom>
              <a:rect b="b" l="l" r="r" t="t"/>
              <a:pathLst>
                <a:path extrusionOk="0" h="12869" w="7704">
                  <a:moveTo>
                    <a:pt x="7419" y="0"/>
                  </a:moveTo>
                  <a:cubicBezTo>
                    <a:pt x="7312" y="0"/>
                    <a:pt x="7212" y="69"/>
                    <a:pt x="7178" y="177"/>
                  </a:cubicBezTo>
                  <a:cubicBezTo>
                    <a:pt x="5647" y="4789"/>
                    <a:pt x="3329" y="8296"/>
                    <a:pt x="86" y="12462"/>
                  </a:cubicBezTo>
                  <a:cubicBezTo>
                    <a:pt x="0" y="12572"/>
                    <a:pt x="19" y="12731"/>
                    <a:pt x="129" y="12815"/>
                  </a:cubicBezTo>
                  <a:cubicBezTo>
                    <a:pt x="174" y="12850"/>
                    <a:pt x="228" y="12868"/>
                    <a:pt x="284" y="12869"/>
                  </a:cubicBezTo>
                  <a:cubicBezTo>
                    <a:pt x="361" y="12869"/>
                    <a:pt x="434" y="12832"/>
                    <a:pt x="482" y="12771"/>
                  </a:cubicBezTo>
                  <a:cubicBezTo>
                    <a:pt x="3759" y="8565"/>
                    <a:pt x="6101" y="5017"/>
                    <a:pt x="7656" y="336"/>
                  </a:cubicBezTo>
                  <a:cubicBezTo>
                    <a:pt x="7703" y="203"/>
                    <a:pt x="7631" y="57"/>
                    <a:pt x="7497" y="13"/>
                  </a:cubicBezTo>
                  <a:cubicBezTo>
                    <a:pt x="7471" y="4"/>
                    <a:pt x="7445" y="0"/>
                    <a:pt x="7419"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2756325" y="933050"/>
              <a:ext cx="72900" cy="952000"/>
            </a:xfrm>
            <a:custGeom>
              <a:rect b="b" l="l" r="r" t="t"/>
              <a:pathLst>
                <a:path extrusionOk="0" h="38080" w="2916">
                  <a:moveTo>
                    <a:pt x="752" y="0"/>
                  </a:moveTo>
                  <a:cubicBezTo>
                    <a:pt x="708" y="0"/>
                    <a:pt x="664" y="12"/>
                    <a:pt x="623" y="36"/>
                  </a:cubicBezTo>
                  <a:cubicBezTo>
                    <a:pt x="504" y="106"/>
                    <a:pt x="465" y="262"/>
                    <a:pt x="536" y="382"/>
                  </a:cubicBezTo>
                  <a:cubicBezTo>
                    <a:pt x="2418" y="3552"/>
                    <a:pt x="2353" y="11199"/>
                    <a:pt x="2016" y="15217"/>
                  </a:cubicBezTo>
                  <a:cubicBezTo>
                    <a:pt x="1738" y="18550"/>
                    <a:pt x="1436" y="21766"/>
                    <a:pt x="1143" y="24876"/>
                  </a:cubicBezTo>
                  <a:cubicBezTo>
                    <a:pt x="751" y="29028"/>
                    <a:pt x="347" y="33321"/>
                    <a:pt x="12" y="37810"/>
                  </a:cubicBezTo>
                  <a:cubicBezTo>
                    <a:pt x="1" y="37948"/>
                    <a:pt x="105" y="38069"/>
                    <a:pt x="243" y="38078"/>
                  </a:cubicBezTo>
                  <a:cubicBezTo>
                    <a:pt x="250" y="38080"/>
                    <a:pt x="257" y="38080"/>
                    <a:pt x="262" y="38080"/>
                  </a:cubicBezTo>
                  <a:cubicBezTo>
                    <a:pt x="394" y="38080"/>
                    <a:pt x="503" y="37978"/>
                    <a:pt x="513" y="37848"/>
                  </a:cubicBezTo>
                  <a:cubicBezTo>
                    <a:pt x="848" y="33363"/>
                    <a:pt x="1253" y="29074"/>
                    <a:pt x="1643" y="24925"/>
                  </a:cubicBezTo>
                  <a:cubicBezTo>
                    <a:pt x="1936" y="21812"/>
                    <a:pt x="2240" y="18594"/>
                    <a:pt x="2518" y="15260"/>
                  </a:cubicBezTo>
                  <a:cubicBezTo>
                    <a:pt x="2859" y="11181"/>
                    <a:pt x="2916" y="3405"/>
                    <a:pt x="969" y="125"/>
                  </a:cubicBezTo>
                  <a:cubicBezTo>
                    <a:pt x="922" y="45"/>
                    <a:pt x="838" y="0"/>
                    <a:pt x="75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3016400" y="616550"/>
              <a:ext cx="227650" cy="203650"/>
            </a:xfrm>
            <a:custGeom>
              <a:rect b="b" l="l" r="r" t="t"/>
              <a:pathLst>
                <a:path extrusionOk="0" h="8146" w="9106">
                  <a:moveTo>
                    <a:pt x="0" y="1"/>
                  </a:moveTo>
                  <a:lnTo>
                    <a:pt x="0" y="5874"/>
                  </a:lnTo>
                  <a:cubicBezTo>
                    <a:pt x="0" y="5874"/>
                    <a:pt x="2143" y="8146"/>
                    <a:pt x="4871" y="8146"/>
                  </a:cubicBezTo>
                  <a:cubicBezTo>
                    <a:pt x="6204" y="8146"/>
                    <a:pt x="7676" y="7604"/>
                    <a:pt x="9106" y="5992"/>
                  </a:cubicBezTo>
                  <a:lnTo>
                    <a:pt x="872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2926600" y="275100"/>
              <a:ext cx="414650" cy="470675"/>
            </a:xfrm>
            <a:custGeom>
              <a:rect b="b" l="l" r="r" t="t"/>
              <a:pathLst>
                <a:path extrusionOk="0" h="18827" w="16586">
                  <a:moveTo>
                    <a:pt x="8487" y="0"/>
                  </a:moveTo>
                  <a:cubicBezTo>
                    <a:pt x="8358" y="0"/>
                    <a:pt x="8227" y="2"/>
                    <a:pt x="8093" y="6"/>
                  </a:cubicBezTo>
                  <a:cubicBezTo>
                    <a:pt x="3908" y="131"/>
                    <a:pt x="2664" y="3970"/>
                    <a:pt x="2394" y="7982"/>
                  </a:cubicBezTo>
                  <a:cubicBezTo>
                    <a:pt x="2265" y="7914"/>
                    <a:pt x="2110" y="7873"/>
                    <a:pt x="1926" y="7873"/>
                  </a:cubicBezTo>
                  <a:cubicBezTo>
                    <a:pt x="1784" y="7873"/>
                    <a:pt x="1625" y="7897"/>
                    <a:pt x="1445" y="7951"/>
                  </a:cubicBezTo>
                  <a:cubicBezTo>
                    <a:pt x="0" y="8385"/>
                    <a:pt x="1003" y="12028"/>
                    <a:pt x="2502" y="12589"/>
                  </a:cubicBezTo>
                  <a:cubicBezTo>
                    <a:pt x="3055" y="16256"/>
                    <a:pt x="4993" y="18606"/>
                    <a:pt x="7769" y="18813"/>
                  </a:cubicBezTo>
                  <a:cubicBezTo>
                    <a:pt x="7883" y="18822"/>
                    <a:pt x="7996" y="18826"/>
                    <a:pt x="8108" y="18826"/>
                  </a:cubicBezTo>
                  <a:cubicBezTo>
                    <a:pt x="10512" y="18826"/>
                    <a:pt x="12392" y="16878"/>
                    <a:pt x="13547" y="14005"/>
                  </a:cubicBezTo>
                  <a:cubicBezTo>
                    <a:pt x="15108" y="13659"/>
                    <a:pt x="16585" y="10159"/>
                    <a:pt x="15205" y="9541"/>
                  </a:cubicBezTo>
                  <a:cubicBezTo>
                    <a:pt x="15051" y="9470"/>
                    <a:pt x="14890" y="9424"/>
                    <a:pt x="14723" y="9402"/>
                  </a:cubicBezTo>
                  <a:cubicBezTo>
                    <a:pt x="15382" y="5202"/>
                    <a:pt x="15118" y="0"/>
                    <a:pt x="848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3025300" y="691800"/>
              <a:ext cx="200450" cy="60300"/>
            </a:xfrm>
            <a:custGeom>
              <a:rect b="b" l="l" r="r" t="t"/>
              <a:pathLst>
                <a:path extrusionOk="0" h="2412" w="8018">
                  <a:moveTo>
                    <a:pt x="284" y="1"/>
                  </a:moveTo>
                  <a:cubicBezTo>
                    <a:pt x="228" y="1"/>
                    <a:pt x="172" y="20"/>
                    <a:pt x="126" y="58"/>
                  </a:cubicBezTo>
                  <a:cubicBezTo>
                    <a:pt x="17" y="145"/>
                    <a:pt x="1" y="303"/>
                    <a:pt x="89" y="412"/>
                  </a:cubicBezTo>
                  <a:cubicBezTo>
                    <a:pt x="1056" y="1601"/>
                    <a:pt x="2341" y="2288"/>
                    <a:pt x="3802" y="2398"/>
                  </a:cubicBezTo>
                  <a:cubicBezTo>
                    <a:pt x="3920" y="2407"/>
                    <a:pt x="4038" y="2411"/>
                    <a:pt x="4154" y="2411"/>
                  </a:cubicBezTo>
                  <a:cubicBezTo>
                    <a:pt x="5539" y="2411"/>
                    <a:pt x="6836" y="1793"/>
                    <a:pt x="7924" y="607"/>
                  </a:cubicBezTo>
                  <a:cubicBezTo>
                    <a:pt x="8017" y="505"/>
                    <a:pt x="8011" y="347"/>
                    <a:pt x="7908" y="253"/>
                  </a:cubicBezTo>
                  <a:cubicBezTo>
                    <a:pt x="7859" y="208"/>
                    <a:pt x="7799" y="186"/>
                    <a:pt x="7738" y="186"/>
                  </a:cubicBezTo>
                  <a:cubicBezTo>
                    <a:pt x="7670" y="186"/>
                    <a:pt x="7603" y="214"/>
                    <a:pt x="7553" y="268"/>
                  </a:cubicBezTo>
                  <a:cubicBezTo>
                    <a:pt x="6551" y="1358"/>
                    <a:pt x="5412" y="1908"/>
                    <a:pt x="4160" y="1908"/>
                  </a:cubicBezTo>
                  <a:cubicBezTo>
                    <a:pt x="4054" y="1908"/>
                    <a:pt x="3946" y="1904"/>
                    <a:pt x="3838" y="1896"/>
                  </a:cubicBezTo>
                  <a:cubicBezTo>
                    <a:pt x="2520" y="1797"/>
                    <a:pt x="1357" y="1174"/>
                    <a:pt x="480" y="94"/>
                  </a:cubicBezTo>
                  <a:cubicBezTo>
                    <a:pt x="430" y="33"/>
                    <a:pt x="357" y="1"/>
                    <a:pt x="284"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2649175" y="1937350"/>
              <a:ext cx="161550" cy="183125"/>
            </a:xfrm>
            <a:custGeom>
              <a:rect b="b" l="l" r="r" t="t"/>
              <a:pathLst>
                <a:path extrusionOk="0" h="7325" w="6462">
                  <a:moveTo>
                    <a:pt x="3739" y="1"/>
                  </a:moveTo>
                  <a:lnTo>
                    <a:pt x="0" y="2389"/>
                  </a:lnTo>
                  <a:cubicBezTo>
                    <a:pt x="0" y="2389"/>
                    <a:pt x="2532" y="7325"/>
                    <a:pt x="4186" y="7325"/>
                  </a:cubicBezTo>
                  <a:cubicBezTo>
                    <a:pt x="4563" y="7325"/>
                    <a:pt x="4894" y="7068"/>
                    <a:pt x="5140" y="6438"/>
                  </a:cubicBezTo>
                  <a:cubicBezTo>
                    <a:pt x="6461" y="3046"/>
                    <a:pt x="3739" y="1"/>
                    <a:pt x="3739"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2952125" y="238125"/>
              <a:ext cx="385900" cy="291125"/>
            </a:xfrm>
            <a:custGeom>
              <a:rect b="b" l="l" r="r" t="t"/>
              <a:pathLst>
                <a:path extrusionOk="0" h="11645" w="15436">
                  <a:moveTo>
                    <a:pt x="8313" y="0"/>
                  </a:moveTo>
                  <a:cubicBezTo>
                    <a:pt x="7878" y="0"/>
                    <a:pt x="7418" y="59"/>
                    <a:pt x="6939" y="197"/>
                  </a:cubicBezTo>
                  <a:cubicBezTo>
                    <a:pt x="3649" y="1139"/>
                    <a:pt x="1007" y="3152"/>
                    <a:pt x="504" y="4537"/>
                  </a:cubicBezTo>
                  <a:cubicBezTo>
                    <a:pt x="1" y="5921"/>
                    <a:pt x="1373" y="9461"/>
                    <a:pt x="1373" y="9461"/>
                  </a:cubicBezTo>
                  <a:lnTo>
                    <a:pt x="2265" y="10892"/>
                  </a:lnTo>
                  <a:lnTo>
                    <a:pt x="3211" y="10892"/>
                  </a:lnTo>
                  <a:lnTo>
                    <a:pt x="3211" y="8437"/>
                  </a:lnTo>
                  <a:cubicBezTo>
                    <a:pt x="3211" y="8437"/>
                    <a:pt x="4404" y="7227"/>
                    <a:pt x="4530" y="5850"/>
                  </a:cubicBezTo>
                  <a:lnTo>
                    <a:pt x="11677" y="6360"/>
                  </a:lnTo>
                  <a:cubicBezTo>
                    <a:pt x="11677" y="6360"/>
                    <a:pt x="11450" y="8122"/>
                    <a:pt x="12015" y="8814"/>
                  </a:cubicBezTo>
                  <a:lnTo>
                    <a:pt x="12015" y="11645"/>
                  </a:lnTo>
                  <a:lnTo>
                    <a:pt x="12896" y="11645"/>
                  </a:lnTo>
                  <a:lnTo>
                    <a:pt x="13702" y="10881"/>
                  </a:lnTo>
                  <a:cubicBezTo>
                    <a:pt x="13702" y="10881"/>
                    <a:pt x="15436" y="4600"/>
                    <a:pt x="14732" y="3026"/>
                  </a:cubicBezTo>
                  <a:cubicBezTo>
                    <a:pt x="14322" y="2112"/>
                    <a:pt x="13662" y="1921"/>
                    <a:pt x="13181" y="1921"/>
                  </a:cubicBezTo>
                  <a:cubicBezTo>
                    <a:pt x="12835" y="1921"/>
                    <a:pt x="12582" y="2020"/>
                    <a:pt x="12582" y="2020"/>
                  </a:cubicBezTo>
                  <a:cubicBezTo>
                    <a:pt x="12582" y="2020"/>
                    <a:pt x="10864" y="0"/>
                    <a:pt x="8313"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3346025" y="1992275"/>
              <a:ext cx="189350" cy="182550"/>
            </a:xfrm>
            <a:custGeom>
              <a:rect b="b" l="l" r="r" t="t"/>
              <a:pathLst>
                <a:path extrusionOk="0" h="7302" w="7574">
                  <a:moveTo>
                    <a:pt x="3731" y="1"/>
                  </a:moveTo>
                  <a:cubicBezTo>
                    <a:pt x="3731" y="1"/>
                    <a:pt x="1" y="4175"/>
                    <a:pt x="1848" y="6755"/>
                  </a:cubicBezTo>
                  <a:cubicBezTo>
                    <a:pt x="2123" y="7138"/>
                    <a:pt x="2443" y="7301"/>
                    <a:pt x="2788" y="7301"/>
                  </a:cubicBezTo>
                  <a:cubicBezTo>
                    <a:pt x="4765" y="7301"/>
                    <a:pt x="7574" y="1953"/>
                    <a:pt x="7574" y="1953"/>
                  </a:cubicBezTo>
                  <a:cubicBezTo>
                    <a:pt x="7574" y="1953"/>
                    <a:pt x="4249" y="42"/>
                    <a:pt x="3731"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3402025" y="948675"/>
              <a:ext cx="109175" cy="1031125"/>
            </a:xfrm>
            <a:custGeom>
              <a:rect b="b" l="l" r="r" t="t"/>
              <a:pathLst>
                <a:path extrusionOk="0" h="41245" w="4367">
                  <a:moveTo>
                    <a:pt x="3724" y="1"/>
                  </a:moveTo>
                  <a:cubicBezTo>
                    <a:pt x="3608" y="1"/>
                    <a:pt x="3504" y="80"/>
                    <a:pt x="3477" y="197"/>
                  </a:cubicBezTo>
                  <a:cubicBezTo>
                    <a:pt x="3344" y="793"/>
                    <a:pt x="3318" y="3858"/>
                    <a:pt x="3284" y="8812"/>
                  </a:cubicBezTo>
                  <a:cubicBezTo>
                    <a:pt x="3242" y="14932"/>
                    <a:pt x="3185" y="23315"/>
                    <a:pt x="2750" y="24221"/>
                  </a:cubicBezTo>
                  <a:cubicBezTo>
                    <a:pt x="2433" y="24879"/>
                    <a:pt x="2651" y="25795"/>
                    <a:pt x="2903" y="26854"/>
                  </a:cubicBezTo>
                  <a:cubicBezTo>
                    <a:pt x="3329" y="28636"/>
                    <a:pt x="3811" y="30655"/>
                    <a:pt x="2111" y="32266"/>
                  </a:cubicBezTo>
                  <a:cubicBezTo>
                    <a:pt x="0" y="34268"/>
                    <a:pt x="1052" y="36521"/>
                    <a:pt x="1746" y="38013"/>
                  </a:cubicBezTo>
                  <a:cubicBezTo>
                    <a:pt x="2019" y="38599"/>
                    <a:pt x="2278" y="39153"/>
                    <a:pt x="2232" y="39461"/>
                  </a:cubicBezTo>
                  <a:cubicBezTo>
                    <a:pt x="2076" y="40532"/>
                    <a:pt x="1501" y="40745"/>
                    <a:pt x="1480" y="40753"/>
                  </a:cubicBezTo>
                  <a:cubicBezTo>
                    <a:pt x="1361" y="40790"/>
                    <a:pt x="1286" y="40908"/>
                    <a:pt x="1305" y="41031"/>
                  </a:cubicBezTo>
                  <a:cubicBezTo>
                    <a:pt x="1324" y="41154"/>
                    <a:pt x="1430" y="41244"/>
                    <a:pt x="1555" y="41244"/>
                  </a:cubicBezTo>
                  <a:cubicBezTo>
                    <a:pt x="1581" y="41244"/>
                    <a:pt x="1606" y="41240"/>
                    <a:pt x="1631" y="41232"/>
                  </a:cubicBezTo>
                  <a:cubicBezTo>
                    <a:pt x="1668" y="41221"/>
                    <a:pt x="2526" y="40938"/>
                    <a:pt x="2731" y="39534"/>
                  </a:cubicBezTo>
                  <a:cubicBezTo>
                    <a:pt x="2797" y="39077"/>
                    <a:pt x="2536" y="38514"/>
                    <a:pt x="2203" y="37800"/>
                  </a:cubicBezTo>
                  <a:cubicBezTo>
                    <a:pt x="1493" y="36279"/>
                    <a:pt x="610" y="34384"/>
                    <a:pt x="2457" y="32632"/>
                  </a:cubicBezTo>
                  <a:cubicBezTo>
                    <a:pt x="4367" y="30822"/>
                    <a:pt x="3827" y="28556"/>
                    <a:pt x="3393" y="26737"/>
                  </a:cubicBezTo>
                  <a:cubicBezTo>
                    <a:pt x="3162" y="25772"/>
                    <a:pt x="2964" y="24936"/>
                    <a:pt x="3203" y="24440"/>
                  </a:cubicBezTo>
                  <a:cubicBezTo>
                    <a:pt x="3653" y="23506"/>
                    <a:pt x="3732" y="17097"/>
                    <a:pt x="3788" y="8816"/>
                  </a:cubicBezTo>
                  <a:cubicBezTo>
                    <a:pt x="3816" y="4733"/>
                    <a:pt x="3841" y="878"/>
                    <a:pt x="3968" y="306"/>
                  </a:cubicBezTo>
                  <a:cubicBezTo>
                    <a:pt x="3998" y="170"/>
                    <a:pt x="3912" y="36"/>
                    <a:pt x="3777" y="6"/>
                  </a:cubicBezTo>
                  <a:cubicBezTo>
                    <a:pt x="3759" y="2"/>
                    <a:pt x="3741" y="1"/>
                    <a:pt x="372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2787150" y="1978825"/>
              <a:ext cx="63250" cy="182775"/>
            </a:xfrm>
            <a:custGeom>
              <a:rect b="b" l="l" r="r" t="t"/>
              <a:pathLst>
                <a:path extrusionOk="0" h="7311" w="2530">
                  <a:moveTo>
                    <a:pt x="285" y="1"/>
                  </a:moveTo>
                  <a:cubicBezTo>
                    <a:pt x="210" y="1"/>
                    <a:pt x="135" y="35"/>
                    <a:pt x="85" y="99"/>
                  </a:cubicBezTo>
                  <a:cubicBezTo>
                    <a:pt x="1" y="209"/>
                    <a:pt x="21" y="368"/>
                    <a:pt x="131" y="452"/>
                  </a:cubicBezTo>
                  <a:cubicBezTo>
                    <a:pt x="1080" y="1182"/>
                    <a:pt x="1730" y="2327"/>
                    <a:pt x="1871" y="3516"/>
                  </a:cubicBezTo>
                  <a:cubicBezTo>
                    <a:pt x="2011" y="4705"/>
                    <a:pt x="1645" y="5970"/>
                    <a:pt x="892" y="6899"/>
                  </a:cubicBezTo>
                  <a:cubicBezTo>
                    <a:pt x="759" y="7065"/>
                    <a:pt x="876" y="7309"/>
                    <a:pt x="1087" y="7310"/>
                  </a:cubicBezTo>
                  <a:cubicBezTo>
                    <a:pt x="1163" y="7310"/>
                    <a:pt x="1235" y="7275"/>
                    <a:pt x="1282" y="7217"/>
                  </a:cubicBezTo>
                  <a:cubicBezTo>
                    <a:pt x="2137" y="6161"/>
                    <a:pt x="2529" y="4805"/>
                    <a:pt x="2370" y="3457"/>
                  </a:cubicBezTo>
                  <a:cubicBezTo>
                    <a:pt x="2210" y="2108"/>
                    <a:pt x="1514" y="881"/>
                    <a:pt x="437" y="53"/>
                  </a:cubicBezTo>
                  <a:cubicBezTo>
                    <a:pt x="392" y="18"/>
                    <a:pt x="338" y="1"/>
                    <a:pt x="28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3341825" y="2190450"/>
              <a:ext cx="101875" cy="63150"/>
            </a:xfrm>
            <a:custGeom>
              <a:rect b="b" l="l" r="r" t="t"/>
              <a:pathLst>
                <a:path extrusionOk="0" h="2526" w="4075">
                  <a:moveTo>
                    <a:pt x="3795" y="1"/>
                  </a:moveTo>
                  <a:cubicBezTo>
                    <a:pt x="3730" y="1"/>
                    <a:pt x="3665" y="26"/>
                    <a:pt x="3616" y="77"/>
                  </a:cubicBezTo>
                  <a:cubicBezTo>
                    <a:pt x="2700" y="1051"/>
                    <a:pt x="1515" y="1730"/>
                    <a:pt x="211" y="2027"/>
                  </a:cubicBezTo>
                  <a:cubicBezTo>
                    <a:pt x="85" y="2055"/>
                    <a:pt x="1" y="2173"/>
                    <a:pt x="14" y="2300"/>
                  </a:cubicBezTo>
                  <a:cubicBezTo>
                    <a:pt x="29" y="2429"/>
                    <a:pt x="138" y="2525"/>
                    <a:pt x="265" y="2525"/>
                  </a:cubicBezTo>
                  <a:cubicBezTo>
                    <a:pt x="284" y="2524"/>
                    <a:pt x="302" y="2523"/>
                    <a:pt x="321" y="2518"/>
                  </a:cubicBezTo>
                  <a:cubicBezTo>
                    <a:pt x="1711" y="2207"/>
                    <a:pt x="3012" y="1462"/>
                    <a:pt x="3983" y="420"/>
                  </a:cubicBezTo>
                  <a:cubicBezTo>
                    <a:pt x="4074" y="318"/>
                    <a:pt x="4067" y="162"/>
                    <a:pt x="3967" y="69"/>
                  </a:cubicBezTo>
                  <a:cubicBezTo>
                    <a:pt x="3919" y="23"/>
                    <a:pt x="3857" y="1"/>
                    <a:pt x="379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4"/>
          <p:cNvSpPr/>
          <p:nvPr/>
        </p:nvSpPr>
        <p:spPr>
          <a:xfrm>
            <a:off x="275975" y="4073925"/>
            <a:ext cx="2697800" cy="689150"/>
          </a:xfrm>
          <a:prstGeom prst="flowChartPreparation">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7" name="Google Shape;527;p44"/>
          <p:cNvSpPr/>
          <p:nvPr/>
        </p:nvSpPr>
        <p:spPr>
          <a:xfrm>
            <a:off x="1553425" y="1478279"/>
            <a:ext cx="4151700" cy="2943300"/>
          </a:xfrm>
          <a:prstGeom prst="roundRect">
            <a:avLst>
              <a:gd fmla="val 16667" name="adj"/>
            </a:avLst>
          </a:prstGeom>
          <a:solidFill>
            <a:srgbClr val="9AD7D2">
              <a:alpha val="120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8" name="Google Shape;528;p44"/>
          <p:cNvSpPr txBox="1"/>
          <p:nvPr>
            <p:ph type="ctrTitle"/>
          </p:nvPr>
        </p:nvSpPr>
        <p:spPr>
          <a:xfrm>
            <a:off x="344775" y="4258888"/>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PERSONAL TESTIMONIES </a:t>
            </a:r>
            <a:endParaRPr/>
          </a:p>
        </p:txBody>
      </p:sp>
      <p:sp>
        <p:nvSpPr>
          <p:cNvPr id="529" name="Google Shape;529;p44"/>
          <p:cNvSpPr txBox="1"/>
          <p:nvPr>
            <p:ph idx="5" type="subTitle"/>
          </p:nvPr>
        </p:nvSpPr>
        <p:spPr>
          <a:xfrm>
            <a:off x="1978025" y="1630525"/>
            <a:ext cx="3497700" cy="220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Mapping Inequality from South Bend Tribune</a:t>
            </a:r>
            <a:endParaRPr sz="1300"/>
          </a:p>
          <a:p>
            <a:pPr indent="-311150" lvl="0" marL="457200" rtl="0" algn="l">
              <a:spcBef>
                <a:spcPts val="0"/>
              </a:spcBef>
              <a:spcAft>
                <a:spcPts val="0"/>
              </a:spcAft>
              <a:buSzPts val="1300"/>
              <a:buChar char="-"/>
            </a:pPr>
            <a:r>
              <a:rPr lang="en" sz="1300"/>
              <a:t>Personal testimonies of redlining from South Bend residents in South Bend Tribune</a:t>
            </a:r>
            <a:endParaRPr sz="1300"/>
          </a:p>
          <a:p>
            <a:pPr indent="-311150" lvl="1" marL="914400" rtl="0" algn="l">
              <a:spcBef>
                <a:spcPts val="0"/>
              </a:spcBef>
              <a:spcAft>
                <a:spcPts val="0"/>
              </a:spcAft>
              <a:buSzPts val="1300"/>
              <a:buChar char="-"/>
            </a:pPr>
            <a:r>
              <a:rPr lang="en" sz="1300"/>
              <a:t>"The part that we know of as the park now was the swamp area," he recalled. "Actually, it was a landfill where people would come and dump their garbage every week. … I lived on Kenmore Street. The dump started on the other side of our alley. We saw it, heard it, smelled it every day." - Coleman, 68</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Methods: Population Background</a:t>
            </a:r>
            <a:endParaRPr/>
          </a:p>
        </p:txBody>
      </p:sp>
      <p:pic>
        <p:nvPicPr>
          <p:cNvPr id="535" name="Google Shape;535;p45"/>
          <p:cNvPicPr preferRelativeResize="0"/>
          <p:nvPr/>
        </p:nvPicPr>
        <p:blipFill>
          <a:blip r:embed="rId3">
            <a:alphaModFix/>
          </a:blip>
          <a:stretch>
            <a:fillRect/>
          </a:stretch>
        </p:blipFill>
        <p:spPr>
          <a:xfrm>
            <a:off x="790978" y="1349275"/>
            <a:ext cx="1870700" cy="3324901"/>
          </a:xfrm>
          <a:prstGeom prst="rect">
            <a:avLst/>
          </a:prstGeom>
          <a:noFill/>
          <a:ln>
            <a:noFill/>
          </a:ln>
        </p:spPr>
      </p:pic>
      <p:sp>
        <p:nvSpPr>
          <p:cNvPr id="536" name="Google Shape;536;p45"/>
          <p:cNvSpPr txBox="1"/>
          <p:nvPr/>
        </p:nvSpPr>
        <p:spPr>
          <a:xfrm>
            <a:off x="372875" y="4761525"/>
            <a:ext cx="3042600" cy="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General South Bend population numbers</a:t>
            </a:r>
            <a:endParaRPr sz="1200">
              <a:solidFill>
                <a:srgbClr val="434343"/>
              </a:solidFill>
              <a:latin typeface="EB Garamond"/>
              <a:ea typeface="EB Garamond"/>
              <a:cs typeface="EB Garamond"/>
              <a:sym typeface="EB Garamond"/>
            </a:endParaRPr>
          </a:p>
        </p:txBody>
      </p:sp>
      <p:sp>
        <p:nvSpPr>
          <p:cNvPr id="537" name="Google Shape;537;p45"/>
          <p:cNvSpPr txBox="1"/>
          <p:nvPr/>
        </p:nvSpPr>
        <p:spPr>
          <a:xfrm>
            <a:off x="3721800" y="1729600"/>
            <a:ext cx="4455300" cy="24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EB Garamond"/>
              <a:ea typeface="EB Garamond"/>
              <a:cs typeface="EB Garamond"/>
              <a:sym typeface="EB Garamond"/>
            </a:endParaRPr>
          </a:p>
        </p:txBody>
      </p:sp>
      <p:pic>
        <p:nvPicPr>
          <p:cNvPr id="538" name="Google Shape;538;p45"/>
          <p:cNvPicPr preferRelativeResize="0"/>
          <p:nvPr/>
        </p:nvPicPr>
        <p:blipFill rotWithShape="1">
          <a:blip r:embed="rId4">
            <a:alphaModFix/>
          </a:blip>
          <a:srcRect b="0" l="0" r="15153" t="0"/>
          <a:stretch/>
        </p:blipFill>
        <p:spPr>
          <a:xfrm>
            <a:off x="3547013" y="1539263"/>
            <a:ext cx="4804874" cy="2944925"/>
          </a:xfrm>
          <a:prstGeom prst="rect">
            <a:avLst/>
          </a:prstGeom>
          <a:noFill/>
          <a:ln>
            <a:noFill/>
          </a:ln>
        </p:spPr>
      </p:pic>
      <p:sp>
        <p:nvSpPr>
          <p:cNvPr id="539" name="Google Shape;539;p45"/>
          <p:cNvSpPr txBox="1"/>
          <p:nvPr/>
        </p:nvSpPr>
        <p:spPr>
          <a:xfrm>
            <a:off x="4228900" y="4582050"/>
            <a:ext cx="4518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EB Garamond"/>
              <a:ea typeface="EB Garamond"/>
              <a:cs typeface="EB Garamond"/>
              <a:sym typeface="EB Garamond"/>
            </a:endParaRPr>
          </a:p>
        </p:txBody>
      </p:sp>
      <p:sp>
        <p:nvSpPr>
          <p:cNvPr id="540" name="Google Shape;540;p45"/>
          <p:cNvSpPr txBox="1"/>
          <p:nvPr/>
        </p:nvSpPr>
        <p:spPr>
          <a:xfrm>
            <a:off x="3839525" y="4573000"/>
            <a:ext cx="4518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Graph representing population applicants per race &amp; year</a:t>
            </a:r>
            <a:endParaRPr sz="1200">
              <a:solidFill>
                <a:srgbClr val="434343"/>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